
<file path=[Content_Types].xml><?xml version="1.0" encoding="utf-8"?>
<Types xmlns="http://schemas.openxmlformats.org/package/2006/content-types">
  <Default Extension="png" ContentType="image/png"/>
  <Default Extension="aac" ContentType="audio/aac"/>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5145088" cy="8999538"/>
  <p:notesSz cx="6858000" cy="9144000"/>
  <p:embeddedFontLst>
    <p:embeddedFont>
      <p:font typeface="Caveat" panose="020B0604020202020204" charset="0"/>
      <p:regular r:id="rId35"/>
      <p:bold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35">
          <p15:clr>
            <a:srgbClr val="A4A3A4"/>
          </p15:clr>
        </p15:guide>
        <p15:guide id="2"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2827" y="72"/>
      </p:cViewPr>
      <p:guideLst>
        <p:guide orient="horz" pos="2835"/>
        <p:guide pos="16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449317" y="685800"/>
            <a:ext cx="19599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ca40615ed3_0_54: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2ca40615ed3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d26ca2e84f_0_0: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d26ca2e84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c36893a95e_0_0: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2c36893a95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ca40615ed3_0_60: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ca40615ed3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de5f30f80e_0_5: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1de5f30f80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c36893a95e_0_50: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c36893a95e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ca40615ed3_0_66: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ca40615ed3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dcfa5bcc95_1_128: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1dcfa5bcc95_1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c5cf9c4356_0_0: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2c5cf9c435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ca40615ed3_0_72: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2ca40615ed3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1dcfa5bcc95_1_13: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1dcfa5bcc95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dcfa5bcc95_1_138: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1dcfa5bcc95_1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c5cf9c4356_0_51: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c5cf9c4356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ca40615ed3_0_78: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2ca40615ed3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dcfa5bcc95_1_148: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1dcfa5bcc95_1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29b20c47b0_0_0: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229b20c47b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ca40615ed3_0_84: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ca40615ed3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29b20c47b0_0_5: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229b20c47b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29b20c47b0_0_10: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229b20c47b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d0a6e34be7_0_0: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2d0a6e34be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ca40615ed3_0_90: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2ca40615ed3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dcfa5bcc95_1_68: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1dcfa5bcc95_1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445ab3448a_0_23: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2445ab3448a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c8594bf680_0_4: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2c8594bf680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cdeabf824e_0_0: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2cdeabf824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dcfa5bcc95_1_3: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1dcfa5bcc95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cdeabf824e_0_52: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cdeabf824e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dcfa5bcc95_1_8: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1dcfa5bcc95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ca40615ed3_0_0: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2ca40615ed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1dcfa5bcc95_1_103: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1dcfa5bcc95_1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dcfa5bcc95_1_97: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1dcfa5bcc95_1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75367" y="1302843"/>
            <a:ext cx="4793700" cy="3591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175362" y="4959099"/>
            <a:ext cx="4793700" cy="13869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4766591" y="8159609"/>
            <a:ext cx="308700" cy="688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175362" y="1935477"/>
            <a:ext cx="4793700" cy="34356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175362" y="5515704"/>
            <a:ext cx="4793700" cy="22761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4766591" y="8159609"/>
            <a:ext cx="308700" cy="688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4766591" y="8159609"/>
            <a:ext cx="308700" cy="688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175362" y="3763517"/>
            <a:ext cx="4793700" cy="1473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4766591" y="8159609"/>
            <a:ext cx="308700" cy="688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175362" y="778696"/>
            <a:ext cx="4793700" cy="10020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175362" y="2016579"/>
            <a:ext cx="4793700" cy="59781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4766591" y="8159609"/>
            <a:ext cx="308700" cy="688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175362" y="778696"/>
            <a:ext cx="4793700" cy="10020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175362" y="2016579"/>
            <a:ext cx="2250300" cy="59781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2718701" y="2016579"/>
            <a:ext cx="2250300" cy="59781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4766591" y="8159609"/>
            <a:ext cx="308700" cy="688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175362" y="778696"/>
            <a:ext cx="4793700" cy="10020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4766591" y="8159609"/>
            <a:ext cx="308700" cy="688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175362" y="972178"/>
            <a:ext cx="1579800" cy="13224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175362" y="2431496"/>
            <a:ext cx="1579800" cy="55632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4766591" y="8159609"/>
            <a:ext cx="308700" cy="688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275814" y="787664"/>
            <a:ext cx="3582600" cy="71580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4766591" y="8159609"/>
            <a:ext cx="308700" cy="688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2572200" y="-219"/>
            <a:ext cx="2572200" cy="9000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149370" y="2157787"/>
            <a:ext cx="2275800" cy="25938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149370" y="4904768"/>
            <a:ext cx="2275800" cy="21612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2778955" y="1266973"/>
            <a:ext cx="2158800" cy="64656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4766591" y="8159609"/>
            <a:ext cx="308700" cy="688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175362" y="7402581"/>
            <a:ext cx="3375000" cy="10587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4766591" y="8159609"/>
            <a:ext cx="308700" cy="688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75362" y="778696"/>
            <a:ext cx="4793700" cy="10020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175362" y="2016579"/>
            <a:ext cx="4793700" cy="59781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4766591" y="8159609"/>
            <a:ext cx="308700" cy="6888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aac"/><Relationship Id="rId1" Type="http://schemas.microsoft.com/office/2007/relationships/media" Target="../media/media2.aac"/><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aac"/><Relationship Id="rId1" Type="http://schemas.microsoft.com/office/2007/relationships/media" Target="../media/media3.aac"/><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aac"/><Relationship Id="rId1" Type="http://schemas.microsoft.com/office/2007/relationships/media" Target="../media/media4.aac"/><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aac"/><Relationship Id="rId1" Type="http://schemas.microsoft.com/office/2007/relationships/media" Target="../media/media5.aac"/><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aac"/><Relationship Id="rId1" Type="http://schemas.microsoft.com/office/2007/relationships/media" Target="../media/media6.aac"/><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aac"/><Relationship Id="rId1" Type="http://schemas.microsoft.com/office/2007/relationships/media" Target="../media/media7.aac"/><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7.aac"/><Relationship Id="rId1" Type="http://schemas.openxmlformats.org/officeDocument/2006/relationships/audio" Target="NULL" TargetMode="Externa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25.jpg"/><Relationship Id="rId4" Type="http://schemas.openxmlformats.org/officeDocument/2006/relationships/image" Target="../media/image24.jpg"/></Relationships>
</file>

<file path=ppt/slides/_rels/slide4.xml.rels><?xml version="1.0" encoding="UTF-8" standalone="yes"?>
<Relationships xmlns="http://schemas.openxmlformats.org/package/2006/relationships"><Relationship Id="rId3" Type="http://schemas.openxmlformats.org/officeDocument/2006/relationships/hyperlink" Target="https://www.canva.com/design/DAFx5LIcj2E/o5kq7zObvHFpx8ShTe-4cA/watch?utm_content=DAFx5LIcj2E&amp;utm_campaign=designshare&amp;utm_medium=link&amp;utm_source=editor"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aac"/><Relationship Id="rId1" Type="http://schemas.microsoft.com/office/2007/relationships/media" Target="../media/media1.aac"/><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52400" y="152400"/>
            <a:ext cx="4839600" cy="3111730"/>
          </a:xfrm>
          <a:prstGeom prst="rect">
            <a:avLst/>
          </a:prstGeom>
          <a:noFill/>
          <a:ln>
            <a:noFill/>
          </a:ln>
        </p:spPr>
      </p:pic>
      <p:pic>
        <p:nvPicPr>
          <p:cNvPr id="55" name="Google Shape;55;p13"/>
          <p:cNvPicPr preferRelativeResize="0"/>
          <p:nvPr/>
        </p:nvPicPr>
        <p:blipFill>
          <a:blip r:embed="rId4">
            <a:alphaModFix/>
          </a:blip>
          <a:stretch>
            <a:fillRect/>
          </a:stretch>
        </p:blipFill>
        <p:spPr>
          <a:xfrm>
            <a:off x="323200" y="3403925"/>
            <a:ext cx="2248999" cy="1961457"/>
          </a:xfrm>
          <a:prstGeom prst="rect">
            <a:avLst/>
          </a:prstGeom>
          <a:noFill/>
          <a:ln>
            <a:noFill/>
          </a:ln>
        </p:spPr>
      </p:pic>
      <p:pic>
        <p:nvPicPr>
          <p:cNvPr id="56" name="Google Shape;56;p13"/>
          <p:cNvPicPr preferRelativeResize="0"/>
          <p:nvPr/>
        </p:nvPicPr>
        <p:blipFill>
          <a:blip r:embed="rId5">
            <a:alphaModFix/>
          </a:blip>
          <a:stretch>
            <a:fillRect/>
          </a:stretch>
        </p:blipFill>
        <p:spPr>
          <a:xfrm>
            <a:off x="2743000" y="4500000"/>
            <a:ext cx="2249001" cy="2084899"/>
          </a:xfrm>
          <a:prstGeom prst="rect">
            <a:avLst/>
          </a:prstGeom>
          <a:noFill/>
          <a:ln>
            <a:noFill/>
          </a:ln>
        </p:spPr>
      </p:pic>
      <p:pic>
        <p:nvPicPr>
          <p:cNvPr id="57" name="Google Shape;57;p13"/>
          <p:cNvPicPr preferRelativeResize="0"/>
          <p:nvPr/>
        </p:nvPicPr>
        <p:blipFill>
          <a:blip r:embed="rId6">
            <a:alphaModFix/>
          </a:blip>
          <a:stretch>
            <a:fillRect/>
          </a:stretch>
        </p:blipFill>
        <p:spPr>
          <a:xfrm>
            <a:off x="152400" y="6331401"/>
            <a:ext cx="2036488" cy="1961450"/>
          </a:xfrm>
          <a:prstGeom prst="rect">
            <a:avLst/>
          </a:prstGeom>
          <a:noFill/>
          <a:ln>
            <a:noFill/>
          </a:ln>
        </p:spPr>
      </p:pic>
      <p:pic>
        <p:nvPicPr>
          <p:cNvPr id="58" name="Google Shape;58;p13"/>
          <p:cNvPicPr preferRelativeResize="0"/>
          <p:nvPr/>
        </p:nvPicPr>
        <p:blipFill>
          <a:blip r:embed="rId7">
            <a:alphaModFix/>
          </a:blip>
          <a:stretch>
            <a:fillRect/>
          </a:stretch>
        </p:blipFill>
        <p:spPr>
          <a:xfrm>
            <a:off x="2620576" y="6873799"/>
            <a:ext cx="2008894" cy="1983327"/>
          </a:xfrm>
          <a:prstGeom prst="rect">
            <a:avLst/>
          </a:prstGeom>
          <a:noFill/>
          <a:ln>
            <a:noFill/>
          </a:ln>
        </p:spPr>
      </p:pic>
      <p:sp>
        <p:nvSpPr>
          <p:cNvPr id="59" name="Google Shape;59;p13"/>
          <p:cNvSpPr txBox="1"/>
          <p:nvPr/>
        </p:nvSpPr>
        <p:spPr>
          <a:xfrm>
            <a:off x="323150" y="5610225"/>
            <a:ext cx="2249100" cy="52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800">
                <a:solidFill>
                  <a:schemeClr val="dk2"/>
                </a:solidFill>
              </a:rPr>
              <a:t>LES 4 ÉLÉMENTS</a:t>
            </a:r>
            <a:endParaRPr sz="1800">
              <a:solidFill>
                <a:schemeClr val="dk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175350" y="140525"/>
            <a:ext cx="1966800"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1200"/>
              <a:t>partie 2 multilingue</a:t>
            </a:r>
            <a:endParaRPr sz="1200"/>
          </a:p>
        </p:txBody>
      </p:sp>
      <p:sp>
        <p:nvSpPr>
          <p:cNvPr id="124" name="Google Shape;124;p22"/>
          <p:cNvSpPr txBox="1"/>
          <p:nvPr/>
        </p:nvSpPr>
        <p:spPr>
          <a:xfrm>
            <a:off x="370950" y="594425"/>
            <a:ext cx="4402500" cy="5601503"/>
          </a:xfrm>
          <a:prstGeom prst="rect">
            <a:avLst/>
          </a:prstGeom>
          <a:noFill/>
          <a:ln>
            <a:noFill/>
          </a:ln>
        </p:spPr>
        <p:txBody>
          <a:bodyPr spcFirstLastPara="1" wrap="square" lIns="91425" tIns="91425" rIns="91425" bIns="91425" anchor="t" anchorCtr="0">
            <a:spAutoFit/>
          </a:bodyPr>
          <a:lstStyle/>
          <a:p>
            <a:pPr lvl="0" algn="r" rtl="1"/>
            <a:r>
              <a:rPr lang="ar-MA" sz="3200" dirty="0">
                <a:solidFill>
                  <a:srgbClr val="38761D"/>
                </a:solidFill>
              </a:rPr>
              <a:t>تتجه  الدجاجة والسيد </a:t>
            </a:r>
            <a:r>
              <a:rPr lang="ar-MA" sz="3200" dirty="0" err="1">
                <a:solidFill>
                  <a:srgbClr val="38761D"/>
                </a:solidFill>
              </a:rPr>
              <a:t>لاطوب</a:t>
            </a:r>
            <a:r>
              <a:rPr lang="ar-MA" sz="3200" dirty="0">
                <a:solidFill>
                  <a:srgbClr val="38761D"/>
                </a:solidFill>
              </a:rPr>
              <a:t> إلى الغابة.</a:t>
            </a:r>
          </a:p>
          <a:p>
            <a:pPr lvl="0" algn="r" rtl="1"/>
            <a:r>
              <a:rPr lang="ar-MA" sz="3200" dirty="0">
                <a:solidFill>
                  <a:srgbClr val="38761D"/>
                </a:solidFill>
              </a:rPr>
              <a:t>قال السيد </a:t>
            </a:r>
            <a:r>
              <a:rPr lang="ar-MA" sz="3200" dirty="0" err="1">
                <a:solidFill>
                  <a:srgbClr val="38761D"/>
                </a:solidFill>
              </a:rPr>
              <a:t>لاتوب</a:t>
            </a:r>
            <a:r>
              <a:rPr lang="ar-MA" sz="3200" dirty="0">
                <a:solidFill>
                  <a:srgbClr val="38761D"/>
                </a:solidFill>
              </a:rPr>
              <a:t> </a:t>
            </a:r>
            <a:r>
              <a:rPr lang="ar-MA" sz="3200" dirty="0" err="1">
                <a:solidFill>
                  <a:srgbClr val="38761D"/>
                </a:solidFill>
              </a:rPr>
              <a:t>كاردن</a:t>
            </a:r>
            <a:r>
              <a:rPr lang="ar-MA" sz="3200" dirty="0">
                <a:solidFill>
                  <a:srgbClr val="38761D"/>
                </a:solidFill>
              </a:rPr>
              <a:t> "ها أنت ذا!" أعتقد أننا سنجد مكانًا لطيفًا لزراعة الذرة.</a:t>
            </a:r>
          </a:p>
          <a:p>
            <a:pPr lvl="0" algn="r" rtl="1"/>
            <a:r>
              <a:rPr lang="ar-MA" sz="3200" dirty="0">
                <a:solidFill>
                  <a:srgbClr val="38761D"/>
                </a:solidFill>
              </a:rPr>
              <a:t>فجأة، اقترب دب من الدجاجة و السيد </a:t>
            </a:r>
            <a:r>
              <a:rPr lang="ar-MA" sz="3200" dirty="0" err="1">
                <a:solidFill>
                  <a:srgbClr val="38761D"/>
                </a:solidFill>
              </a:rPr>
              <a:t>لاطوب</a:t>
            </a:r>
            <a:r>
              <a:rPr lang="ar-MA" sz="3200" dirty="0">
                <a:solidFill>
                  <a:srgbClr val="38761D"/>
                </a:solidFill>
              </a:rPr>
              <a:t>.</a:t>
            </a:r>
          </a:p>
          <a:p>
            <a:pPr lvl="0" algn="r" rtl="1"/>
            <a:r>
              <a:rPr lang="ar-MA" sz="3200" dirty="0">
                <a:solidFill>
                  <a:srgbClr val="38761D"/>
                </a:solidFill>
              </a:rPr>
              <a:t>تبدأ الدجاجة وحديقة السيد </a:t>
            </a:r>
            <a:r>
              <a:rPr lang="ar-MA" sz="3200" dirty="0" err="1">
                <a:solidFill>
                  <a:srgbClr val="38761D"/>
                </a:solidFill>
              </a:rPr>
              <a:t>لاتوب</a:t>
            </a:r>
            <a:r>
              <a:rPr lang="ar-MA" sz="3200" dirty="0">
                <a:solidFill>
                  <a:srgbClr val="38761D"/>
                </a:solidFill>
              </a:rPr>
              <a:t> بالصراخ.</a:t>
            </a:r>
          </a:p>
          <a:p>
            <a:pPr lvl="0" algn="r" rtl="1"/>
            <a:r>
              <a:rPr lang="ar-MA" sz="3200" dirty="0">
                <a:solidFill>
                  <a:srgbClr val="38761D"/>
                </a:solidFill>
              </a:rPr>
              <a:t>الدجاجة تقول:</a:t>
            </a:r>
          </a:p>
          <a:p>
            <a:pPr lvl="0" algn="r" rtl="1"/>
            <a:r>
              <a:rPr lang="ar-MA" sz="3200" dirty="0">
                <a:solidFill>
                  <a:srgbClr val="38761D"/>
                </a:solidFill>
              </a:rPr>
              <a:t>- أسرع، يجب أن نهرب!</a:t>
            </a:r>
            <a:endParaRPr sz="3200" dirty="0">
              <a:solidFill>
                <a:srgbClr val="38761D"/>
              </a:solidFill>
            </a:endParaRPr>
          </a:p>
        </p:txBody>
      </p:sp>
      <p:pic>
        <p:nvPicPr>
          <p:cNvPr id="125" name="Google Shape;125;p22"/>
          <p:cNvPicPr preferRelativeResize="0"/>
          <p:nvPr/>
        </p:nvPicPr>
        <p:blipFill>
          <a:blip r:embed="rId5">
            <a:alphaModFix/>
          </a:blip>
          <a:stretch>
            <a:fillRect/>
          </a:stretch>
        </p:blipFill>
        <p:spPr>
          <a:xfrm>
            <a:off x="1843275" y="8303450"/>
            <a:ext cx="1238250" cy="696550"/>
          </a:xfrm>
          <a:prstGeom prst="rect">
            <a:avLst/>
          </a:prstGeom>
          <a:noFill/>
          <a:ln>
            <a:noFill/>
          </a:ln>
        </p:spPr>
      </p:pic>
      <p:pic>
        <p:nvPicPr>
          <p:cNvPr id="2" name="17 avr., 11.56​">
            <a:hlinkClick r:id="" action="ppaction://media"/>
            <a:extLst>
              <a:ext uri="{FF2B5EF4-FFF2-40B4-BE49-F238E27FC236}">
                <a16:creationId xmlns:a16="http://schemas.microsoft.com/office/drawing/2014/main" id="{66A4EB6D-3ACF-4C89-A5AA-9772C635F9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18719" y="6839007"/>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3"/>
          <p:cNvSpPr txBox="1">
            <a:spLocks noGrp="1"/>
          </p:cNvSpPr>
          <p:nvPr>
            <p:ph type="title"/>
          </p:nvPr>
        </p:nvSpPr>
        <p:spPr>
          <a:xfrm>
            <a:off x="175350" y="140525"/>
            <a:ext cx="3090600" cy="4539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sz="1200"/>
              <a:t>illustration de la partie 2 par la classe D</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fr" sz="1200"/>
              <a:t>illustration provisoire</a:t>
            </a:r>
            <a:endParaRPr sz="1200"/>
          </a:p>
          <a:p>
            <a:pPr marL="0" lvl="0" indent="0" algn="l" rtl="0">
              <a:spcBef>
                <a:spcPts val="0"/>
              </a:spcBef>
              <a:spcAft>
                <a:spcPts val="0"/>
              </a:spcAft>
              <a:buNone/>
            </a:pPr>
            <a:endParaRPr sz="1200"/>
          </a:p>
        </p:txBody>
      </p:sp>
      <p:sp>
        <p:nvSpPr>
          <p:cNvPr id="131" name="Google Shape;131;p23"/>
          <p:cNvSpPr txBox="1">
            <a:spLocks noGrp="1"/>
          </p:cNvSpPr>
          <p:nvPr>
            <p:ph type="body" idx="1"/>
          </p:nvPr>
        </p:nvSpPr>
        <p:spPr>
          <a:xfrm>
            <a:off x="175362" y="2016579"/>
            <a:ext cx="4793700" cy="5978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32" name="Google Shape;132;p23"/>
          <p:cNvPicPr preferRelativeResize="0"/>
          <p:nvPr/>
        </p:nvPicPr>
        <p:blipFill>
          <a:blip r:embed="rId3">
            <a:alphaModFix/>
          </a:blip>
          <a:stretch>
            <a:fillRect/>
          </a:stretch>
        </p:blipFill>
        <p:spPr>
          <a:xfrm>
            <a:off x="152400" y="3176925"/>
            <a:ext cx="4793699" cy="48177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4"/>
          <p:cNvSpPr txBox="1">
            <a:spLocks noGrp="1"/>
          </p:cNvSpPr>
          <p:nvPr>
            <p:ph type="title"/>
          </p:nvPr>
        </p:nvSpPr>
        <p:spPr>
          <a:xfrm>
            <a:off x="345650" y="380050"/>
            <a:ext cx="3492900" cy="45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sz="1200"/>
              <a:t>écriture classe B partie 3</a:t>
            </a:r>
            <a:endParaRPr sz="1200"/>
          </a:p>
        </p:txBody>
      </p:sp>
      <p:sp>
        <p:nvSpPr>
          <p:cNvPr id="138" name="Google Shape;138;p24"/>
          <p:cNvSpPr txBox="1">
            <a:spLocks noGrp="1"/>
          </p:cNvSpPr>
          <p:nvPr>
            <p:ph type="body" idx="1"/>
          </p:nvPr>
        </p:nvSpPr>
        <p:spPr>
          <a:xfrm>
            <a:off x="345650" y="2194425"/>
            <a:ext cx="4600500" cy="75795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1018"/>
              <a:buNone/>
            </a:pPr>
            <a:r>
              <a:rPr lang="fr" sz="2200" dirty="0">
                <a:solidFill>
                  <a:schemeClr val="dk1"/>
                </a:solidFill>
              </a:rPr>
              <a:t>La poule et Mr. Lataupe Garden </a:t>
            </a:r>
            <a:endParaRPr sz="2200" dirty="0">
              <a:solidFill>
                <a:schemeClr val="dk1"/>
              </a:solidFill>
            </a:endParaRPr>
          </a:p>
          <a:p>
            <a:pPr marL="0" lvl="0" indent="0" algn="l" rtl="0">
              <a:lnSpc>
                <a:spcPct val="95000"/>
              </a:lnSpc>
              <a:spcBef>
                <a:spcPts val="1200"/>
              </a:spcBef>
              <a:spcAft>
                <a:spcPts val="0"/>
              </a:spcAft>
              <a:buSzPts val="1018"/>
              <a:buNone/>
            </a:pPr>
            <a:r>
              <a:rPr lang="fr" sz="2200" dirty="0">
                <a:solidFill>
                  <a:schemeClr val="dk1"/>
                </a:solidFill>
              </a:rPr>
              <a:t>courent très vite et se cachent dans</a:t>
            </a:r>
            <a:endParaRPr sz="2200" dirty="0">
              <a:solidFill>
                <a:schemeClr val="dk1"/>
              </a:solidFill>
            </a:endParaRPr>
          </a:p>
          <a:p>
            <a:pPr marL="0" lvl="0" indent="0" algn="l" rtl="0">
              <a:lnSpc>
                <a:spcPct val="95000"/>
              </a:lnSpc>
              <a:spcBef>
                <a:spcPts val="1200"/>
              </a:spcBef>
              <a:spcAft>
                <a:spcPts val="0"/>
              </a:spcAft>
              <a:buSzPts val="1018"/>
              <a:buNone/>
            </a:pPr>
            <a:r>
              <a:rPr lang="fr" sz="2200" dirty="0">
                <a:solidFill>
                  <a:schemeClr val="dk1"/>
                </a:solidFill>
              </a:rPr>
              <a:t> une maison en brique.</a:t>
            </a:r>
            <a:endParaRPr sz="2200" dirty="0">
              <a:solidFill>
                <a:schemeClr val="dk1"/>
              </a:solidFill>
            </a:endParaRPr>
          </a:p>
          <a:p>
            <a:pPr marL="0" lvl="0" indent="0" algn="l" rtl="0">
              <a:lnSpc>
                <a:spcPct val="95000"/>
              </a:lnSpc>
              <a:spcBef>
                <a:spcPts val="1200"/>
              </a:spcBef>
              <a:spcAft>
                <a:spcPts val="0"/>
              </a:spcAft>
              <a:buSzPts val="1018"/>
              <a:buNone/>
            </a:pPr>
            <a:endParaRPr sz="2200" dirty="0">
              <a:solidFill>
                <a:schemeClr val="dk1"/>
              </a:solidFill>
            </a:endParaRPr>
          </a:p>
          <a:p>
            <a:pPr marL="0" lvl="0" indent="0" algn="l" rtl="0">
              <a:lnSpc>
                <a:spcPct val="95000"/>
              </a:lnSpc>
              <a:spcBef>
                <a:spcPts val="1200"/>
              </a:spcBef>
              <a:spcAft>
                <a:spcPts val="0"/>
              </a:spcAft>
              <a:buSzPts val="1018"/>
              <a:buNone/>
            </a:pPr>
            <a:r>
              <a:rPr lang="fr" sz="2200" dirty="0">
                <a:solidFill>
                  <a:schemeClr val="dk1"/>
                </a:solidFill>
              </a:rPr>
              <a:t> L’ours les rattrape et essaie de</a:t>
            </a:r>
            <a:endParaRPr sz="2200" dirty="0">
              <a:solidFill>
                <a:schemeClr val="dk1"/>
              </a:solidFill>
            </a:endParaRPr>
          </a:p>
          <a:p>
            <a:pPr marL="0" lvl="0" indent="0" algn="l" rtl="0">
              <a:lnSpc>
                <a:spcPct val="95000"/>
              </a:lnSpc>
              <a:spcBef>
                <a:spcPts val="1200"/>
              </a:spcBef>
              <a:spcAft>
                <a:spcPts val="0"/>
              </a:spcAft>
              <a:buSzPts val="1018"/>
              <a:buNone/>
            </a:pPr>
            <a:r>
              <a:rPr lang="fr" sz="2200" dirty="0">
                <a:solidFill>
                  <a:schemeClr val="dk1"/>
                </a:solidFill>
              </a:rPr>
              <a:t> casser la maison en brique mais </a:t>
            </a:r>
            <a:endParaRPr sz="2200" dirty="0">
              <a:solidFill>
                <a:schemeClr val="dk1"/>
              </a:solidFill>
            </a:endParaRPr>
          </a:p>
          <a:p>
            <a:pPr marL="0" lvl="0" indent="0" algn="l" rtl="0">
              <a:lnSpc>
                <a:spcPct val="95000"/>
              </a:lnSpc>
              <a:spcBef>
                <a:spcPts val="1200"/>
              </a:spcBef>
              <a:spcAft>
                <a:spcPts val="0"/>
              </a:spcAft>
              <a:buSzPts val="1018"/>
              <a:buNone/>
            </a:pPr>
            <a:r>
              <a:rPr lang="fr" sz="2200" dirty="0">
                <a:solidFill>
                  <a:schemeClr val="dk1"/>
                </a:solidFill>
              </a:rPr>
              <a:t>n’y arrive pas. </a:t>
            </a:r>
            <a:endParaRPr sz="2200" dirty="0">
              <a:solidFill>
                <a:schemeClr val="dk1"/>
              </a:solidFill>
            </a:endParaRPr>
          </a:p>
          <a:p>
            <a:pPr marL="0" lvl="0" indent="0" algn="l" rtl="0">
              <a:lnSpc>
                <a:spcPct val="95000"/>
              </a:lnSpc>
              <a:spcBef>
                <a:spcPts val="1200"/>
              </a:spcBef>
              <a:spcAft>
                <a:spcPts val="0"/>
              </a:spcAft>
              <a:buSzPts val="1018"/>
              <a:buNone/>
            </a:pPr>
            <a:endParaRPr sz="2200" dirty="0">
              <a:solidFill>
                <a:schemeClr val="dk1"/>
              </a:solidFill>
            </a:endParaRPr>
          </a:p>
          <a:p>
            <a:pPr marL="0" lvl="0" indent="0" algn="l" rtl="0">
              <a:lnSpc>
                <a:spcPct val="95000"/>
              </a:lnSpc>
              <a:spcBef>
                <a:spcPts val="1200"/>
              </a:spcBef>
              <a:spcAft>
                <a:spcPts val="1200"/>
              </a:spcAft>
              <a:buSzPts val="1018"/>
              <a:buNone/>
            </a:pPr>
            <a:r>
              <a:rPr lang="fr" sz="2200" dirty="0">
                <a:solidFill>
                  <a:schemeClr val="dk1"/>
                </a:solidFill>
              </a:rPr>
              <a:t>Alors, il décide de repartir. </a:t>
            </a:r>
            <a:endParaRPr sz="2200" dirty="0">
              <a:solidFill>
                <a:schemeClr val="dk1"/>
              </a:solidFill>
            </a:endParaRPr>
          </a:p>
        </p:txBody>
      </p:sp>
      <p:pic>
        <p:nvPicPr>
          <p:cNvPr id="139" name="Google Shape;139;p24"/>
          <p:cNvPicPr preferRelativeResize="0"/>
          <p:nvPr/>
        </p:nvPicPr>
        <p:blipFill>
          <a:blip r:embed="rId3">
            <a:alphaModFix/>
          </a:blip>
          <a:stretch>
            <a:fillRect/>
          </a:stretch>
        </p:blipFill>
        <p:spPr>
          <a:xfrm>
            <a:off x="1790625" y="6710875"/>
            <a:ext cx="1563153" cy="15285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5"/>
          <p:cNvSpPr txBox="1">
            <a:spLocks noGrp="1"/>
          </p:cNvSpPr>
          <p:nvPr>
            <p:ph type="title"/>
          </p:nvPr>
        </p:nvSpPr>
        <p:spPr>
          <a:xfrm>
            <a:off x="175350" y="140525"/>
            <a:ext cx="1966800"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1200"/>
              <a:t>partie 3 multilingue</a:t>
            </a:r>
            <a:endParaRPr sz="1200"/>
          </a:p>
        </p:txBody>
      </p:sp>
      <p:sp>
        <p:nvSpPr>
          <p:cNvPr id="145" name="Google Shape;145;p25"/>
          <p:cNvSpPr txBox="1"/>
          <p:nvPr/>
        </p:nvSpPr>
        <p:spPr>
          <a:xfrm>
            <a:off x="370950" y="594425"/>
            <a:ext cx="4402500" cy="3631733"/>
          </a:xfrm>
          <a:prstGeom prst="rect">
            <a:avLst/>
          </a:prstGeom>
          <a:noFill/>
          <a:ln>
            <a:noFill/>
          </a:ln>
        </p:spPr>
        <p:txBody>
          <a:bodyPr spcFirstLastPara="1" wrap="square" lIns="91425" tIns="91425" rIns="91425" bIns="91425" anchor="t" anchorCtr="0">
            <a:spAutoFit/>
          </a:bodyPr>
          <a:lstStyle/>
          <a:p>
            <a:pPr lvl="0" algn="r" rtl="1"/>
            <a:r>
              <a:rPr lang="ar-MA" sz="2800" dirty="0">
                <a:solidFill>
                  <a:srgbClr val="38761D"/>
                </a:solidFill>
              </a:rPr>
              <a:t>الدجاجة والسيد  </a:t>
            </a:r>
            <a:r>
              <a:rPr lang="ar-MA" sz="2800" dirty="0" err="1">
                <a:solidFill>
                  <a:srgbClr val="38761D"/>
                </a:solidFill>
              </a:rPr>
              <a:t>لاتوب</a:t>
            </a:r>
            <a:endParaRPr lang="ar-MA" sz="2800" dirty="0">
              <a:solidFill>
                <a:srgbClr val="38761D"/>
              </a:solidFill>
            </a:endParaRPr>
          </a:p>
          <a:p>
            <a:pPr lvl="0" algn="r" rtl="1"/>
            <a:r>
              <a:rPr lang="ar-MA" sz="2800" dirty="0">
                <a:solidFill>
                  <a:srgbClr val="38761D"/>
                </a:solidFill>
              </a:rPr>
              <a:t>يجريان بسرعة كبيرة واختبآ</a:t>
            </a:r>
          </a:p>
          <a:p>
            <a:pPr lvl="0" algn="r" rtl="1"/>
            <a:r>
              <a:rPr lang="ar-MA" sz="2800" dirty="0">
                <a:solidFill>
                  <a:srgbClr val="38761D"/>
                </a:solidFill>
              </a:rPr>
              <a:t>داخل منزل من الطوب.</a:t>
            </a:r>
          </a:p>
          <a:p>
            <a:pPr lvl="0" algn="r" rtl="1"/>
            <a:endParaRPr lang="ar-MA" sz="2800" dirty="0">
              <a:solidFill>
                <a:srgbClr val="38761D"/>
              </a:solidFill>
            </a:endParaRPr>
          </a:p>
          <a:p>
            <a:pPr lvl="0" algn="r" rtl="1"/>
            <a:r>
              <a:rPr lang="ar-MA" sz="2800" dirty="0">
                <a:solidFill>
                  <a:srgbClr val="38761D"/>
                </a:solidFill>
              </a:rPr>
              <a:t>الدب حاول أن يمسك بهما ويحاول</a:t>
            </a:r>
          </a:p>
          <a:p>
            <a:pPr lvl="0" algn="r" rtl="1"/>
            <a:r>
              <a:rPr lang="ar-MA" sz="2800" dirty="0">
                <a:solidFill>
                  <a:srgbClr val="38761D"/>
                </a:solidFill>
              </a:rPr>
              <a:t>أن يكسر </a:t>
            </a:r>
            <a:r>
              <a:rPr lang="ar-MA" sz="2800">
                <a:solidFill>
                  <a:srgbClr val="38761D"/>
                </a:solidFill>
              </a:rPr>
              <a:t>المنزل ولكنه لم يقد</a:t>
            </a:r>
            <a:r>
              <a:rPr lang="ar-MA" sz="2800" dirty="0">
                <a:solidFill>
                  <a:srgbClr val="38761D"/>
                </a:solidFill>
              </a:rPr>
              <a:t>ر</a:t>
            </a:r>
            <a:r>
              <a:rPr lang="ar-MA" sz="2800">
                <a:solidFill>
                  <a:srgbClr val="38761D"/>
                </a:solidFill>
              </a:rPr>
              <a:t>.</a:t>
            </a:r>
            <a:endParaRPr lang="ar-MA" sz="2800" dirty="0">
              <a:solidFill>
                <a:srgbClr val="38761D"/>
              </a:solidFill>
            </a:endParaRPr>
          </a:p>
          <a:p>
            <a:pPr lvl="0" algn="r" rtl="1"/>
            <a:endParaRPr lang="ar-MA" sz="2800" dirty="0">
              <a:solidFill>
                <a:srgbClr val="38761D"/>
              </a:solidFill>
            </a:endParaRPr>
          </a:p>
          <a:p>
            <a:pPr lvl="0" algn="r" rtl="1"/>
            <a:r>
              <a:rPr lang="ar-MA" sz="2800" dirty="0">
                <a:solidFill>
                  <a:srgbClr val="38761D"/>
                </a:solidFill>
              </a:rPr>
              <a:t>لذلك قرر أن يرحلا.</a:t>
            </a:r>
            <a:endParaRPr sz="2800" dirty="0">
              <a:solidFill>
                <a:srgbClr val="38761D"/>
              </a:solidFill>
            </a:endParaRPr>
          </a:p>
        </p:txBody>
      </p:sp>
      <p:pic>
        <p:nvPicPr>
          <p:cNvPr id="146" name="Google Shape;146;p25"/>
          <p:cNvPicPr preferRelativeResize="0"/>
          <p:nvPr/>
        </p:nvPicPr>
        <p:blipFill>
          <a:blip r:embed="rId5">
            <a:alphaModFix/>
          </a:blip>
          <a:stretch>
            <a:fillRect/>
          </a:stretch>
        </p:blipFill>
        <p:spPr>
          <a:xfrm>
            <a:off x="1843275" y="8303450"/>
            <a:ext cx="1238250" cy="696550"/>
          </a:xfrm>
          <a:prstGeom prst="rect">
            <a:avLst/>
          </a:prstGeom>
          <a:noFill/>
          <a:ln>
            <a:noFill/>
          </a:ln>
        </p:spPr>
      </p:pic>
      <p:pic>
        <p:nvPicPr>
          <p:cNvPr id="2" name="24 avr., 11.39​">
            <a:hlinkClick r:id="" action="ppaction://media"/>
            <a:extLst>
              <a:ext uri="{FF2B5EF4-FFF2-40B4-BE49-F238E27FC236}">
                <a16:creationId xmlns:a16="http://schemas.microsoft.com/office/drawing/2014/main" id="{56A2A02E-8FE8-4248-9B9B-A44C696F5A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52382" y="6949862"/>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6"/>
          <p:cNvSpPr txBox="1">
            <a:spLocks noGrp="1"/>
          </p:cNvSpPr>
          <p:nvPr>
            <p:ph type="title"/>
          </p:nvPr>
        </p:nvSpPr>
        <p:spPr>
          <a:xfrm>
            <a:off x="175350" y="140525"/>
            <a:ext cx="3090600"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1200"/>
              <a:t>illustration de la partie 3 par la classe C</a:t>
            </a:r>
            <a:endParaRPr sz="1200"/>
          </a:p>
        </p:txBody>
      </p:sp>
      <p:pic>
        <p:nvPicPr>
          <p:cNvPr id="152" name="Google Shape;152;p26"/>
          <p:cNvPicPr preferRelativeResize="0"/>
          <p:nvPr/>
        </p:nvPicPr>
        <p:blipFill>
          <a:blip r:embed="rId3">
            <a:alphaModFix/>
          </a:blip>
          <a:stretch>
            <a:fillRect/>
          </a:stretch>
        </p:blipFill>
        <p:spPr>
          <a:xfrm>
            <a:off x="-231075" y="1487675"/>
            <a:ext cx="5460999" cy="59418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7"/>
          <p:cNvSpPr txBox="1">
            <a:spLocks noGrp="1"/>
          </p:cNvSpPr>
          <p:nvPr>
            <p:ph type="title"/>
          </p:nvPr>
        </p:nvSpPr>
        <p:spPr>
          <a:xfrm>
            <a:off x="175350" y="140525"/>
            <a:ext cx="1966800"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1200"/>
              <a:t>écriture classe B partie 4</a:t>
            </a:r>
            <a:endParaRPr sz="1200"/>
          </a:p>
        </p:txBody>
      </p:sp>
      <p:sp>
        <p:nvSpPr>
          <p:cNvPr id="158" name="Google Shape;158;p27"/>
          <p:cNvSpPr txBox="1">
            <a:spLocks noGrp="1"/>
          </p:cNvSpPr>
          <p:nvPr>
            <p:ph type="body" idx="1"/>
          </p:nvPr>
        </p:nvSpPr>
        <p:spPr>
          <a:xfrm>
            <a:off x="419550" y="1599600"/>
            <a:ext cx="4305300" cy="7400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2200" dirty="0">
                <a:solidFill>
                  <a:schemeClr val="dk1"/>
                </a:solidFill>
              </a:rPr>
              <a:t>La poule et M. Lataupe Garden</a:t>
            </a:r>
            <a:endParaRPr sz="2200" dirty="0">
              <a:solidFill>
                <a:schemeClr val="dk1"/>
              </a:solidFill>
            </a:endParaRPr>
          </a:p>
          <a:p>
            <a:pPr marL="0" lvl="0" indent="0" algn="l" rtl="0">
              <a:spcBef>
                <a:spcPts val="1200"/>
              </a:spcBef>
              <a:spcAft>
                <a:spcPts val="0"/>
              </a:spcAft>
              <a:buNone/>
            </a:pPr>
            <a:r>
              <a:rPr lang="fr" sz="2200" dirty="0">
                <a:solidFill>
                  <a:schemeClr val="dk1"/>
                </a:solidFill>
              </a:rPr>
              <a:t> sortent de leur cachette et </a:t>
            </a:r>
            <a:endParaRPr sz="2200" dirty="0">
              <a:solidFill>
                <a:schemeClr val="dk1"/>
              </a:solidFill>
            </a:endParaRPr>
          </a:p>
          <a:p>
            <a:pPr marL="0" lvl="0" indent="0" algn="l" rtl="0">
              <a:spcBef>
                <a:spcPts val="1200"/>
              </a:spcBef>
              <a:spcAft>
                <a:spcPts val="0"/>
              </a:spcAft>
              <a:buNone/>
            </a:pPr>
            <a:r>
              <a:rPr lang="fr" sz="2200" dirty="0">
                <a:solidFill>
                  <a:schemeClr val="dk1"/>
                </a:solidFill>
              </a:rPr>
              <a:t>retournent chercher un endroit </a:t>
            </a:r>
            <a:endParaRPr sz="2200" dirty="0">
              <a:solidFill>
                <a:schemeClr val="dk1"/>
              </a:solidFill>
            </a:endParaRPr>
          </a:p>
          <a:p>
            <a:pPr marL="0" lvl="0" indent="0" algn="l" rtl="0">
              <a:spcBef>
                <a:spcPts val="1200"/>
              </a:spcBef>
              <a:spcAft>
                <a:spcPts val="0"/>
              </a:spcAft>
              <a:buNone/>
            </a:pPr>
            <a:r>
              <a:rPr lang="fr" sz="2200" dirty="0">
                <a:solidFill>
                  <a:schemeClr val="dk1"/>
                </a:solidFill>
              </a:rPr>
              <a:t>pour faire pousser le maïs.</a:t>
            </a:r>
            <a:endParaRPr sz="2200" dirty="0">
              <a:solidFill>
                <a:schemeClr val="dk1"/>
              </a:solidFill>
            </a:endParaRPr>
          </a:p>
          <a:p>
            <a:pPr marL="0" lvl="0" indent="0" algn="l" rtl="0">
              <a:spcBef>
                <a:spcPts val="1200"/>
              </a:spcBef>
              <a:spcAft>
                <a:spcPts val="0"/>
              </a:spcAft>
              <a:buNone/>
            </a:pPr>
            <a:endParaRPr sz="2200" dirty="0">
              <a:solidFill>
                <a:schemeClr val="dk1"/>
              </a:solidFill>
            </a:endParaRPr>
          </a:p>
          <a:p>
            <a:pPr marL="0" lvl="0" indent="0" algn="l" rtl="0">
              <a:spcBef>
                <a:spcPts val="1200"/>
              </a:spcBef>
              <a:spcAft>
                <a:spcPts val="0"/>
              </a:spcAft>
              <a:buNone/>
            </a:pPr>
            <a:r>
              <a:rPr lang="fr" sz="2200" dirty="0">
                <a:solidFill>
                  <a:schemeClr val="dk1"/>
                </a:solidFill>
              </a:rPr>
              <a:t> Ils marchent longtemps, </a:t>
            </a:r>
            <a:endParaRPr sz="2200" dirty="0">
              <a:solidFill>
                <a:schemeClr val="dk1"/>
              </a:solidFill>
            </a:endParaRPr>
          </a:p>
          <a:p>
            <a:pPr marL="0" lvl="0" indent="0" algn="l" rtl="0">
              <a:spcBef>
                <a:spcPts val="1200"/>
              </a:spcBef>
              <a:spcAft>
                <a:spcPts val="0"/>
              </a:spcAft>
              <a:buNone/>
            </a:pPr>
            <a:r>
              <a:rPr lang="fr" sz="2200" dirty="0">
                <a:solidFill>
                  <a:schemeClr val="dk1"/>
                </a:solidFill>
              </a:rPr>
              <a:t>longtemps, longtemps, jusqu'à </a:t>
            </a:r>
            <a:endParaRPr sz="2200" dirty="0">
              <a:solidFill>
                <a:schemeClr val="dk1"/>
              </a:solidFill>
            </a:endParaRPr>
          </a:p>
          <a:p>
            <a:pPr marL="0" lvl="0" indent="0" algn="l" rtl="0">
              <a:spcBef>
                <a:spcPts val="1200"/>
              </a:spcBef>
              <a:spcAft>
                <a:spcPts val="1200"/>
              </a:spcAft>
              <a:buNone/>
            </a:pPr>
            <a:r>
              <a:rPr lang="fr" sz="2200" dirty="0">
                <a:solidFill>
                  <a:schemeClr val="dk1"/>
                </a:solidFill>
              </a:rPr>
              <a:t>ce qu'ils arrivent au Pôle nord.</a:t>
            </a:r>
            <a:endParaRPr sz="2400" dirty="0">
              <a:solidFill>
                <a:schemeClr val="dk1"/>
              </a:solidFill>
            </a:endParaRPr>
          </a:p>
        </p:txBody>
      </p:sp>
      <p:pic>
        <p:nvPicPr>
          <p:cNvPr id="159" name="Google Shape;159;p27"/>
          <p:cNvPicPr preferRelativeResize="0"/>
          <p:nvPr/>
        </p:nvPicPr>
        <p:blipFill>
          <a:blip r:embed="rId3">
            <a:alphaModFix/>
          </a:blip>
          <a:stretch>
            <a:fillRect/>
          </a:stretch>
        </p:blipFill>
        <p:spPr>
          <a:xfrm>
            <a:off x="1357169" y="7218762"/>
            <a:ext cx="784975" cy="1055414"/>
          </a:xfrm>
          <a:prstGeom prst="rect">
            <a:avLst/>
          </a:prstGeom>
          <a:noFill/>
          <a:ln>
            <a:noFill/>
          </a:ln>
        </p:spPr>
      </p:pic>
      <p:pic>
        <p:nvPicPr>
          <p:cNvPr id="160" name="Google Shape;160;p27"/>
          <p:cNvPicPr preferRelativeResize="0"/>
          <p:nvPr/>
        </p:nvPicPr>
        <p:blipFill>
          <a:blip r:embed="rId3">
            <a:alphaModFix/>
          </a:blip>
          <a:stretch>
            <a:fillRect/>
          </a:stretch>
        </p:blipFill>
        <p:spPr>
          <a:xfrm>
            <a:off x="2652569" y="7447362"/>
            <a:ext cx="784975" cy="105541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8"/>
          <p:cNvSpPr txBox="1">
            <a:spLocks noGrp="1"/>
          </p:cNvSpPr>
          <p:nvPr>
            <p:ph type="title"/>
          </p:nvPr>
        </p:nvSpPr>
        <p:spPr>
          <a:xfrm>
            <a:off x="175350" y="140525"/>
            <a:ext cx="1966800"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1200"/>
              <a:t>partie 4 multilingue</a:t>
            </a:r>
            <a:endParaRPr sz="1200"/>
          </a:p>
        </p:txBody>
      </p:sp>
      <p:sp>
        <p:nvSpPr>
          <p:cNvPr id="166" name="Google Shape;166;p28"/>
          <p:cNvSpPr txBox="1"/>
          <p:nvPr/>
        </p:nvSpPr>
        <p:spPr>
          <a:xfrm>
            <a:off x="370950" y="594425"/>
            <a:ext cx="4402500" cy="4124176"/>
          </a:xfrm>
          <a:prstGeom prst="rect">
            <a:avLst/>
          </a:prstGeom>
          <a:noFill/>
          <a:ln>
            <a:noFill/>
          </a:ln>
        </p:spPr>
        <p:txBody>
          <a:bodyPr spcFirstLastPara="1" wrap="square" lIns="91425" tIns="91425" rIns="91425" bIns="91425" anchor="t" anchorCtr="0">
            <a:spAutoFit/>
          </a:bodyPr>
          <a:lstStyle/>
          <a:p>
            <a:pPr lvl="0" algn="r" rtl="1"/>
            <a:r>
              <a:rPr lang="ar-MA" sz="3200" dirty="0">
                <a:solidFill>
                  <a:srgbClr val="38761D"/>
                </a:solidFill>
              </a:rPr>
              <a:t> الدجاج والسيد </a:t>
            </a:r>
            <a:r>
              <a:rPr lang="ar-MA" sz="3200" dirty="0" err="1">
                <a:solidFill>
                  <a:srgbClr val="38761D"/>
                </a:solidFill>
              </a:rPr>
              <a:t>لاتوب</a:t>
            </a:r>
            <a:endParaRPr lang="ar-MA" sz="3200" dirty="0">
              <a:solidFill>
                <a:srgbClr val="38761D"/>
              </a:solidFill>
            </a:endParaRPr>
          </a:p>
          <a:p>
            <a:pPr lvl="0" algn="r" rtl="1"/>
            <a:r>
              <a:rPr lang="ar-MA" sz="3200" dirty="0">
                <a:solidFill>
                  <a:srgbClr val="38761D"/>
                </a:solidFill>
              </a:rPr>
              <a:t>خرجا من الاختباء و</a:t>
            </a:r>
          </a:p>
          <a:p>
            <a:pPr lvl="0" algn="r" rtl="1"/>
            <a:r>
              <a:rPr lang="ar-MA" sz="3200" dirty="0">
                <a:solidFill>
                  <a:srgbClr val="38761D"/>
                </a:solidFill>
              </a:rPr>
              <a:t>عد وابحث عن مكان</a:t>
            </a:r>
          </a:p>
          <a:p>
            <a:pPr lvl="0" algn="r" rtl="1"/>
            <a:r>
              <a:rPr lang="ar-MA" sz="3200" dirty="0">
                <a:solidFill>
                  <a:srgbClr val="38761D"/>
                </a:solidFill>
              </a:rPr>
              <a:t>لزراعة الذرة.</a:t>
            </a:r>
          </a:p>
          <a:p>
            <a:pPr lvl="0" algn="r" rtl="1"/>
            <a:endParaRPr lang="ar-MA" sz="3200" dirty="0">
              <a:solidFill>
                <a:srgbClr val="38761D"/>
              </a:solidFill>
            </a:endParaRPr>
          </a:p>
          <a:p>
            <a:pPr lvl="0" algn="r" rtl="1"/>
            <a:r>
              <a:rPr lang="ar-MA" sz="3200" dirty="0">
                <a:solidFill>
                  <a:srgbClr val="38761D"/>
                </a:solidFill>
              </a:rPr>
              <a:t>يمشون لفترة طويلة،</a:t>
            </a:r>
          </a:p>
          <a:p>
            <a:pPr lvl="0" algn="r" rtl="1"/>
            <a:r>
              <a:rPr lang="ar-MA" sz="3200" dirty="0">
                <a:solidFill>
                  <a:srgbClr val="38761D"/>
                </a:solidFill>
              </a:rPr>
              <a:t>طويلة، طويلة، حتى</a:t>
            </a:r>
          </a:p>
          <a:p>
            <a:pPr lvl="0" algn="r" rtl="1"/>
            <a:r>
              <a:rPr lang="ar-MA" sz="3200" dirty="0">
                <a:solidFill>
                  <a:srgbClr val="38761D"/>
                </a:solidFill>
              </a:rPr>
              <a:t>ما وصلوا إلى القطب الشمالي.</a:t>
            </a:r>
            <a:endParaRPr sz="3200" dirty="0">
              <a:solidFill>
                <a:srgbClr val="38761D"/>
              </a:solidFill>
            </a:endParaRPr>
          </a:p>
        </p:txBody>
      </p:sp>
      <p:pic>
        <p:nvPicPr>
          <p:cNvPr id="167" name="Google Shape;167;p28"/>
          <p:cNvPicPr preferRelativeResize="0"/>
          <p:nvPr/>
        </p:nvPicPr>
        <p:blipFill>
          <a:blip r:embed="rId5">
            <a:alphaModFix/>
          </a:blip>
          <a:stretch>
            <a:fillRect/>
          </a:stretch>
        </p:blipFill>
        <p:spPr>
          <a:xfrm>
            <a:off x="1843275" y="8303450"/>
            <a:ext cx="1238250" cy="696550"/>
          </a:xfrm>
          <a:prstGeom prst="rect">
            <a:avLst/>
          </a:prstGeom>
          <a:noFill/>
          <a:ln>
            <a:noFill/>
          </a:ln>
        </p:spPr>
      </p:pic>
      <p:pic>
        <p:nvPicPr>
          <p:cNvPr id="2" name="24 avr., 11.47​">
            <a:hlinkClick r:id="" action="ppaction://media"/>
            <a:extLst>
              <a:ext uri="{FF2B5EF4-FFF2-40B4-BE49-F238E27FC236}">
                <a16:creationId xmlns:a16="http://schemas.microsoft.com/office/drawing/2014/main" id="{D5C2CF93-51DF-4410-B478-6430990264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62400" y="6826294"/>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9"/>
          <p:cNvSpPr txBox="1">
            <a:spLocks noGrp="1"/>
          </p:cNvSpPr>
          <p:nvPr>
            <p:ph type="title"/>
          </p:nvPr>
        </p:nvSpPr>
        <p:spPr>
          <a:xfrm>
            <a:off x="175350" y="140525"/>
            <a:ext cx="3090600"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1200"/>
              <a:t>illustration de la partie 4 par la classe A</a:t>
            </a:r>
            <a:endParaRPr sz="1200"/>
          </a:p>
        </p:txBody>
      </p:sp>
      <p:pic>
        <p:nvPicPr>
          <p:cNvPr id="173" name="Google Shape;173;p29"/>
          <p:cNvPicPr preferRelativeResize="0"/>
          <p:nvPr/>
        </p:nvPicPr>
        <p:blipFill>
          <a:blip r:embed="rId3">
            <a:alphaModFix/>
          </a:blip>
          <a:stretch>
            <a:fillRect/>
          </a:stretch>
        </p:blipFill>
        <p:spPr>
          <a:xfrm>
            <a:off x="0" y="1260125"/>
            <a:ext cx="4967675" cy="54927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0"/>
          <p:cNvSpPr txBox="1">
            <a:spLocks noGrp="1"/>
          </p:cNvSpPr>
          <p:nvPr>
            <p:ph type="title"/>
          </p:nvPr>
        </p:nvSpPr>
        <p:spPr>
          <a:xfrm>
            <a:off x="175350" y="140525"/>
            <a:ext cx="1966800"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1200"/>
              <a:t>écriture classe C partie 5</a:t>
            </a:r>
            <a:endParaRPr sz="1200"/>
          </a:p>
        </p:txBody>
      </p:sp>
      <p:sp>
        <p:nvSpPr>
          <p:cNvPr id="179" name="Google Shape;179;p30"/>
          <p:cNvSpPr txBox="1"/>
          <p:nvPr/>
        </p:nvSpPr>
        <p:spPr>
          <a:xfrm>
            <a:off x="755700" y="1013700"/>
            <a:ext cx="39897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Clr>
                <a:schemeClr val="dk1"/>
              </a:buClr>
              <a:buSzPts val="1100"/>
              <a:buFont typeface="Arial"/>
              <a:buNone/>
            </a:pPr>
            <a:endParaRPr sz="2000"/>
          </a:p>
        </p:txBody>
      </p:sp>
      <p:sp>
        <p:nvSpPr>
          <p:cNvPr id="180" name="Google Shape;180;p30"/>
          <p:cNvSpPr txBox="1"/>
          <p:nvPr/>
        </p:nvSpPr>
        <p:spPr>
          <a:xfrm>
            <a:off x="175350" y="727075"/>
            <a:ext cx="4486200" cy="35217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fr" sz="2200" dirty="0">
                <a:solidFill>
                  <a:schemeClr val="dk1"/>
                </a:solidFill>
              </a:rPr>
              <a:t>Il fait très froid au Pôle Nord. </a:t>
            </a:r>
            <a:endParaRPr sz="2200" dirty="0">
              <a:solidFill>
                <a:schemeClr val="dk1"/>
              </a:solidFill>
            </a:endParaRPr>
          </a:p>
          <a:p>
            <a:pPr marL="0" lvl="0" indent="0" algn="l" rtl="0">
              <a:lnSpc>
                <a:spcPct val="150000"/>
              </a:lnSpc>
              <a:spcBef>
                <a:spcPts val="0"/>
              </a:spcBef>
              <a:spcAft>
                <a:spcPts val="0"/>
              </a:spcAft>
              <a:buNone/>
            </a:pPr>
            <a:r>
              <a:rPr lang="fr" sz="2200" dirty="0">
                <a:solidFill>
                  <a:schemeClr val="dk1"/>
                </a:solidFill>
              </a:rPr>
              <a:t>Ils rencontrent des manchots. Puis le Père Noël et les lutins qui sont en train de fabriquer des jouets pour Noël prochain. </a:t>
            </a:r>
            <a:endParaRPr sz="2200" dirty="0">
              <a:solidFill>
                <a:schemeClr val="dk1"/>
              </a:solidFill>
            </a:endParaRPr>
          </a:p>
          <a:p>
            <a:pPr marL="0" lvl="0" indent="0" algn="l" rtl="0">
              <a:lnSpc>
                <a:spcPct val="150000"/>
              </a:lnSpc>
              <a:spcBef>
                <a:spcPts val="0"/>
              </a:spcBef>
              <a:spcAft>
                <a:spcPts val="0"/>
              </a:spcAft>
              <a:buNone/>
            </a:pPr>
            <a:r>
              <a:rPr lang="fr" sz="2200" dirty="0">
                <a:solidFill>
                  <a:schemeClr val="dk1"/>
                </a:solidFill>
              </a:rPr>
              <a:t>La poule pique le sol avec son bec mais elle ne trouve pas de terre parce qu’il y a de la glace et de la neige au-dessus. </a:t>
            </a:r>
            <a:endParaRPr sz="2200" dirty="0">
              <a:solidFill>
                <a:schemeClr val="dk1"/>
              </a:solidFill>
            </a:endParaRPr>
          </a:p>
          <a:p>
            <a:pPr marL="0" lvl="0" indent="0" algn="l" rtl="0">
              <a:lnSpc>
                <a:spcPct val="150000"/>
              </a:lnSpc>
              <a:spcBef>
                <a:spcPts val="0"/>
              </a:spcBef>
              <a:spcAft>
                <a:spcPts val="0"/>
              </a:spcAft>
              <a:buNone/>
            </a:pPr>
            <a:r>
              <a:rPr lang="fr" sz="2200" dirty="0">
                <a:solidFill>
                  <a:schemeClr val="dk1"/>
                </a:solidFill>
              </a:rPr>
              <a:t>La Poule et M. Lataupe  Garden décident de quitter cet endroit car rien ne poussera dans ce sol gelé. … mais comment partir ? </a:t>
            </a:r>
            <a:endParaRPr sz="2200" dirty="0">
              <a:solidFill>
                <a:schemeClr val="dk1"/>
              </a:solidFill>
            </a:endParaRPr>
          </a:p>
          <a:p>
            <a:pPr marL="0" lvl="0" indent="0" algn="l" rtl="0">
              <a:lnSpc>
                <a:spcPct val="115000"/>
              </a:lnSpc>
              <a:spcBef>
                <a:spcPts val="0"/>
              </a:spcBef>
              <a:spcAft>
                <a:spcPts val="1200"/>
              </a:spcAft>
              <a:buNone/>
            </a:pPr>
            <a:endParaRPr sz="2900" dirty="0">
              <a:solidFill>
                <a:schemeClr val="dk1"/>
              </a:solidFill>
            </a:endParaRPr>
          </a:p>
        </p:txBody>
      </p:sp>
      <p:pic>
        <p:nvPicPr>
          <p:cNvPr id="181" name="Google Shape;181;p30"/>
          <p:cNvPicPr preferRelativeResize="0"/>
          <p:nvPr/>
        </p:nvPicPr>
        <p:blipFill>
          <a:blip r:embed="rId3">
            <a:alphaModFix/>
          </a:blip>
          <a:stretch>
            <a:fillRect/>
          </a:stretch>
        </p:blipFill>
        <p:spPr>
          <a:xfrm>
            <a:off x="1255926" y="7431225"/>
            <a:ext cx="2265627" cy="11768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1"/>
          <p:cNvSpPr txBox="1">
            <a:spLocks noGrp="1"/>
          </p:cNvSpPr>
          <p:nvPr>
            <p:ph type="title"/>
          </p:nvPr>
        </p:nvSpPr>
        <p:spPr>
          <a:xfrm>
            <a:off x="175350" y="140525"/>
            <a:ext cx="1966800"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1200"/>
              <a:t>partie 5 multilingue</a:t>
            </a:r>
            <a:endParaRPr sz="1200"/>
          </a:p>
        </p:txBody>
      </p:sp>
      <p:sp>
        <p:nvSpPr>
          <p:cNvPr id="187" name="Google Shape;187;p31"/>
          <p:cNvSpPr txBox="1"/>
          <p:nvPr/>
        </p:nvSpPr>
        <p:spPr>
          <a:xfrm>
            <a:off x="370950" y="594425"/>
            <a:ext cx="4402500" cy="7078831"/>
          </a:xfrm>
          <a:prstGeom prst="rect">
            <a:avLst/>
          </a:prstGeom>
          <a:noFill/>
          <a:ln>
            <a:noFill/>
          </a:ln>
        </p:spPr>
        <p:txBody>
          <a:bodyPr spcFirstLastPara="1" wrap="square" lIns="91425" tIns="91425" rIns="91425" bIns="91425" anchor="t" anchorCtr="0">
            <a:spAutoFit/>
          </a:bodyPr>
          <a:lstStyle/>
          <a:p>
            <a:pPr lvl="0" algn="r" rtl="1"/>
            <a:r>
              <a:rPr lang="ar-MA" sz="3200" dirty="0">
                <a:solidFill>
                  <a:srgbClr val="38761D"/>
                </a:solidFill>
              </a:rPr>
              <a:t>الجو بارد جدا في القطب الشمالي.</a:t>
            </a:r>
          </a:p>
          <a:p>
            <a:pPr lvl="0" algn="r" rtl="1"/>
            <a:r>
              <a:rPr lang="ar-MA" sz="3200" dirty="0">
                <a:solidFill>
                  <a:srgbClr val="38761D"/>
                </a:solidFill>
              </a:rPr>
              <a:t>التقيا مع طيور البطريق. ثم الأب نويل والعفاريت الذين كانوا يصنعون اللعب للاحتفال بالسنة الجديدة.</a:t>
            </a:r>
          </a:p>
          <a:p>
            <a:pPr lvl="0" algn="r" rtl="1"/>
            <a:r>
              <a:rPr lang="ar-MA" sz="3200" dirty="0">
                <a:solidFill>
                  <a:srgbClr val="38761D"/>
                </a:solidFill>
              </a:rPr>
              <a:t>تنقر الدجاجة الأرض بمنقارها لكنها لا تجد تربة لأن هناك جليدًا وثلجًا في الأعلى.</a:t>
            </a:r>
          </a:p>
          <a:p>
            <a:pPr lvl="0" algn="r" rtl="1"/>
            <a:r>
              <a:rPr lang="ar-MA" sz="3200" dirty="0">
                <a:solidFill>
                  <a:srgbClr val="38761D"/>
                </a:solidFill>
              </a:rPr>
              <a:t>قررت الدجاجة والسيد </a:t>
            </a:r>
            <a:r>
              <a:rPr lang="ar-MA" sz="3200" dirty="0" err="1">
                <a:solidFill>
                  <a:srgbClr val="38761D"/>
                </a:solidFill>
              </a:rPr>
              <a:t>لاتوب</a:t>
            </a:r>
            <a:r>
              <a:rPr lang="ar-MA" sz="3200" dirty="0">
                <a:solidFill>
                  <a:srgbClr val="38761D"/>
                </a:solidFill>
              </a:rPr>
              <a:t> </a:t>
            </a:r>
            <a:r>
              <a:rPr lang="ar-MA" sz="3200" dirty="0" err="1">
                <a:solidFill>
                  <a:srgbClr val="38761D"/>
                </a:solidFill>
              </a:rPr>
              <a:t>كاردن</a:t>
            </a:r>
            <a:r>
              <a:rPr lang="ar-MA" sz="3200" dirty="0">
                <a:solidFill>
                  <a:srgbClr val="38761D"/>
                </a:solidFill>
              </a:rPr>
              <a:t> مغادرة هذا المكان لأنه لن ينمو شيء في هذه الأرض المتجمدة.... ولكن كيف نخرج من هنا ؟</a:t>
            </a:r>
            <a:endParaRPr sz="3200" dirty="0">
              <a:solidFill>
                <a:srgbClr val="38761D"/>
              </a:solidFill>
            </a:endParaRPr>
          </a:p>
        </p:txBody>
      </p:sp>
      <p:pic>
        <p:nvPicPr>
          <p:cNvPr id="188" name="Google Shape;188;p31"/>
          <p:cNvPicPr preferRelativeResize="0"/>
          <p:nvPr/>
        </p:nvPicPr>
        <p:blipFill>
          <a:blip r:embed="rId5">
            <a:alphaModFix/>
          </a:blip>
          <a:stretch>
            <a:fillRect/>
          </a:stretch>
        </p:blipFill>
        <p:spPr>
          <a:xfrm>
            <a:off x="1843275" y="8303450"/>
            <a:ext cx="1238250" cy="696550"/>
          </a:xfrm>
          <a:prstGeom prst="rect">
            <a:avLst/>
          </a:prstGeom>
          <a:noFill/>
          <a:ln>
            <a:noFill/>
          </a:ln>
        </p:spPr>
      </p:pic>
      <p:pic>
        <p:nvPicPr>
          <p:cNvPr id="2" name="24 avr., 11.54​">
            <a:hlinkClick r:id="" action="ppaction://media"/>
            <a:extLst>
              <a:ext uri="{FF2B5EF4-FFF2-40B4-BE49-F238E27FC236}">
                <a16:creationId xmlns:a16="http://schemas.microsoft.com/office/drawing/2014/main" id="{B4C50033-FD69-4CD3-9B8B-3068F8AD58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62400" y="7196439"/>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167061" y="884882"/>
            <a:ext cx="4566900" cy="11385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fr"/>
              <a:t>Les classes participantes </a:t>
            </a:r>
            <a:endParaRPr/>
          </a:p>
          <a:p>
            <a:pPr marL="0" lvl="0" indent="0" algn="ctr" rtl="0">
              <a:spcBef>
                <a:spcPts val="0"/>
              </a:spcBef>
              <a:spcAft>
                <a:spcPts val="0"/>
              </a:spcAft>
              <a:buNone/>
            </a:pPr>
            <a:r>
              <a:rPr lang="fr"/>
              <a:t>à la session 2024</a:t>
            </a:r>
            <a:endParaRPr/>
          </a:p>
        </p:txBody>
      </p:sp>
      <p:pic>
        <p:nvPicPr>
          <p:cNvPr id="65" name="Google Shape;65;p14"/>
          <p:cNvPicPr preferRelativeResize="0"/>
          <p:nvPr/>
        </p:nvPicPr>
        <p:blipFill>
          <a:blip r:embed="rId3">
            <a:alphaModFix/>
          </a:blip>
          <a:stretch>
            <a:fillRect/>
          </a:stretch>
        </p:blipFill>
        <p:spPr>
          <a:xfrm>
            <a:off x="24" y="6469717"/>
            <a:ext cx="5144400" cy="2083146"/>
          </a:xfrm>
          <a:prstGeom prst="rect">
            <a:avLst/>
          </a:prstGeom>
          <a:noFill/>
          <a:ln>
            <a:noFill/>
          </a:ln>
        </p:spPr>
      </p:pic>
      <p:pic>
        <p:nvPicPr>
          <p:cNvPr id="66" name="Google Shape;66;p14"/>
          <p:cNvPicPr preferRelativeResize="0"/>
          <p:nvPr/>
        </p:nvPicPr>
        <p:blipFill>
          <a:blip r:embed="rId4">
            <a:alphaModFix/>
          </a:blip>
          <a:stretch>
            <a:fillRect/>
          </a:stretch>
        </p:blipFill>
        <p:spPr>
          <a:xfrm>
            <a:off x="152400" y="2623307"/>
            <a:ext cx="4839602" cy="268282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2"/>
          <p:cNvSpPr txBox="1">
            <a:spLocks noGrp="1"/>
          </p:cNvSpPr>
          <p:nvPr>
            <p:ph type="title"/>
          </p:nvPr>
        </p:nvSpPr>
        <p:spPr>
          <a:xfrm>
            <a:off x="175350" y="140525"/>
            <a:ext cx="3090600"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1200"/>
              <a:t>illustration de la partie 5 par la classe(B) </a:t>
            </a:r>
            <a:endParaRPr sz="1200"/>
          </a:p>
        </p:txBody>
      </p:sp>
      <p:pic>
        <p:nvPicPr>
          <p:cNvPr id="194" name="Google Shape;194;p32"/>
          <p:cNvPicPr preferRelativeResize="0"/>
          <p:nvPr/>
        </p:nvPicPr>
        <p:blipFill>
          <a:blip r:embed="rId3">
            <a:alphaModFix/>
          </a:blip>
          <a:stretch>
            <a:fillRect/>
          </a:stretch>
        </p:blipFill>
        <p:spPr>
          <a:xfrm>
            <a:off x="152400" y="746825"/>
            <a:ext cx="4839599" cy="644746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3"/>
          <p:cNvSpPr txBox="1">
            <a:spLocks noGrp="1"/>
          </p:cNvSpPr>
          <p:nvPr>
            <p:ph type="title"/>
          </p:nvPr>
        </p:nvSpPr>
        <p:spPr>
          <a:xfrm>
            <a:off x="175350" y="140525"/>
            <a:ext cx="1966800"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1200"/>
              <a:t>écriture classe C partie 6</a:t>
            </a:r>
            <a:endParaRPr sz="1200"/>
          </a:p>
        </p:txBody>
      </p:sp>
      <p:sp>
        <p:nvSpPr>
          <p:cNvPr id="200" name="Google Shape;200;p33"/>
          <p:cNvSpPr txBox="1">
            <a:spLocks noGrp="1"/>
          </p:cNvSpPr>
          <p:nvPr>
            <p:ph type="body" idx="1"/>
          </p:nvPr>
        </p:nvSpPr>
        <p:spPr>
          <a:xfrm>
            <a:off x="256200" y="594425"/>
            <a:ext cx="4632000" cy="815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sz="1700" dirty="0">
                <a:solidFill>
                  <a:schemeClr val="dk1"/>
                </a:solidFill>
              </a:rPr>
              <a:t>–  </a:t>
            </a:r>
            <a:r>
              <a:rPr lang="fr" sz="2200" dirty="0">
                <a:solidFill>
                  <a:schemeClr val="dk1"/>
                </a:solidFill>
              </a:rPr>
              <a:t>Allons demander de l’aide au Père Noël. Il pourra peut-être nous accompagner avec son traîneau et ses rennes ! dit la Poule. </a:t>
            </a:r>
            <a:endParaRPr sz="2200" dirty="0">
              <a:solidFill>
                <a:schemeClr val="dk1"/>
              </a:solidFill>
            </a:endParaRPr>
          </a:p>
          <a:p>
            <a:pPr marL="0" lvl="0" indent="0" algn="l" rtl="0">
              <a:spcBef>
                <a:spcPts val="0"/>
              </a:spcBef>
              <a:spcAft>
                <a:spcPts val="0"/>
              </a:spcAft>
              <a:buClr>
                <a:schemeClr val="dk1"/>
              </a:buClr>
              <a:buSzPts val="1100"/>
              <a:buFont typeface="Arial"/>
              <a:buNone/>
            </a:pPr>
            <a:r>
              <a:rPr lang="fr" sz="1700" dirty="0">
                <a:solidFill>
                  <a:schemeClr val="dk1"/>
                </a:solidFill>
              </a:rPr>
              <a:t>–  </a:t>
            </a:r>
            <a:r>
              <a:rPr lang="fr" sz="2200" dirty="0">
                <a:solidFill>
                  <a:schemeClr val="dk1"/>
                </a:solidFill>
              </a:rPr>
              <a:t>Pourquoi voulez-vous utiliser mon traîneau ? demande le Père Noël .</a:t>
            </a:r>
            <a:endParaRPr sz="2200" dirty="0">
              <a:solidFill>
                <a:schemeClr val="dk1"/>
              </a:solidFill>
            </a:endParaRPr>
          </a:p>
          <a:p>
            <a:pPr marL="0" lvl="0" indent="0" algn="l" rtl="0">
              <a:spcBef>
                <a:spcPts val="0"/>
              </a:spcBef>
              <a:spcAft>
                <a:spcPts val="0"/>
              </a:spcAft>
              <a:buClr>
                <a:schemeClr val="dk1"/>
              </a:buClr>
              <a:buSzPts val="1100"/>
              <a:buFont typeface="Arial"/>
              <a:buNone/>
            </a:pPr>
            <a:r>
              <a:rPr lang="fr" sz="1700" dirty="0">
                <a:solidFill>
                  <a:schemeClr val="dk1"/>
                </a:solidFill>
              </a:rPr>
              <a:t>–  </a:t>
            </a:r>
            <a:r>
              <a:rPr lang="fr" sz="2200" dirty="0">
                <a:solidFill>
                  <a:schemeClr val="dk1"/>
                </a:solidFill>
              </a:rPr>
              <a:t>Pour quitter le Pôle Nord parce que c’est impossible de faire pousser du maïs ici. Il fait bien trop froid et le sol est trop dur, dit M. Lataupe Garden.</a:t>
            </a:r>
            <a:endParaRPr sz="2200" dirty="0">
              <a:solidFill>
                <a:schemeClr val="dk1"/>
              </a:solidFill>
            </a:endParaRPr>
          </a:p>
          <a:p>
            <a:pPr marL="0" lvl="0" indent="0" algn="l" rtl="0">
              <a:spcBef>
                <a:spcPts val="0"/>
              </a:spcBef>
              <a:spcAft>
                <a:spcPts val="0"/>
              </a:spcAft>
              <a:buClr>
                <a:schemeClr val="dk1"/>
              </a:buClr>
              <a:buSzPts val="1100"/>
              <a:buFont typeface="Arial"/>
              <a:buNone/>
            </a:pPr>
            <a:r>
              <a:rPr lang="fr" sz="1700" dirty="0">
                <a:solidFill>
                  <a:schemeClr val="dk1"/>
                </a:solidFill>
              </a:rPr>
              <a:t>–  </a:t>
            </a:r>
            <a:r>
              <a:rPr lang="fr" sz="2200" dirty="0">
                <a:solidFill>
                  <a:schemeClr val="dk1"/>
                </a:solidFill>
              </a:rPr>
              <a:t>Je comprends ! Je peux vous aider… Je connais un endroit formidable où vous pourrez faire vos plantations. Montez vite dans mon traîneau ! dit le Père Noël.</a:t>
            </a:r>
            <a:endParaRPr sz="2200" dirty="0">
              <a:solidFill>
                <a:schemeClr val="dk1"/>
              </a:solidFill>
            </a:endParaRPr>
          </a:p>
          <a:p>
            <a:pPr marL="0" lvl="0" indent="0" algn="l" rtl="0">
              <a:spcBef>
                <a:spcPts val="0"/>
              </a:spcBef>
              <a:spcAft>
                <a:spcPts val="0"/>
              </a:spcAft>
              <a:buClr>
                <a:schemeClr val="dk1"/>
              </a:buClr>
              <a:buSzPts val="1100"/>
              <a:buFont typeface="Arial"/>
              <a:buNone/>
            </a:pPr>
            <a:r>
              <a:rPr lang="fr" sz="2200" dirty="0">
                <a:solidFill>
                  <a:schemeClr val="dk1"/>
                </a:solidFill>
              </a:rPr>
              <a:t>Et zou… les voilà partis sur le traîneau, guidés par le Père Noël…</a:t>
            </a:r>
            <a:endParaRPr sz="2200" dirty="0">
              <a:solidFill>
                <a:schemeClr val="dk1"/>
              </a:solidFill>
            </a:endParaRPr>
          </a:p>
          <a:p>
            <a:pPr marL="0" lvl="0" indent="0" algn="l" rtl="0">
              <a:spcBef>
                <a:spcPts val="0"/>
              </a:spcBef>
              <a:spcAft>
                <a:spcPts val="1200"/>
              </a:spcAft>
              <a:buClr>
                <a:schemeClr val="dk1"/>
              </a:buClr>
              <a:buSzPts val="1100"/>
              <a:buFont typeface="Arial"/>
              <a:buNone/>
            </a:pPr>
            <a:endParaRPr sz="2200" dirty="0">
              <a:solidFill>
                <a:srgbClr val="000000"/>
              </a:solidFill>
            </a:endParaRPr>
          </a:p>
        </p:txBody>
      </p:sp>
      <p:pic>
        <p:nvPicPr>
          <p:cNvPr id="201" name="Google Shape;201;p33"/>
          <p:cNvPicPr preferRelativeResize="0"/>
          <p:nvPr/>
        </p:nvPicPr>
        <p:blipFill>
          <a:blip r:embed="rId3">
            <a:alphaModFix/>
          </a:blip>
          <a:stretch>
            <a:fillRect/>
          </a:stretch>
        </p:blipFill>
        <p:spPr>
          <a:xfrm rot="10800000">
            <a:off x="3540600" y="8157750"/>
            <a:ext cx="650600" cy="476000"/>
          </a:xfrm>
          <a:prstGeom prst="rect">
            <a:avLst/>
          </a:prstGeom>
          <a:noFill/>
          <a:ln>
            <a:noFill/>
          </a:ln>
        </p:spPr>
      </p:pic>
      <p:pic>
        <p:nvPicPr>
          <p:cNvPr id="202" name="Google Shape;202;p33"/>
          <p:cNvPicPr preferRelativeResize="0"/>
          <p:nvPr/>
        </p:nvPicPr>
        <p:blipFill>
          <a:blip r:embed="rId3">
            <a:alphaModFix/>
          </a:blip>
          <a:stretch>
            <a:fillRect/>
          </a:stretch>
        </p:blipFill>
        <p:spPr>
          <a:xfrm rot="10800000">
            <a:off x="2307910" y="8133275"/>
            <a:ext cx="717501" cy="524950"/>
          </a:xfrm>
          <a:prstGeom prst="rect">
            <a:avLst/>
          </a:prstGeom>
          <a:noFill/>
          <a:ln>
            <a:noFill/>
          </a:ln>
        </p:spPr>
      </p:pic>
      <p:pic>
        <p:nvPicPr>
          <p:cNvPr id="203" name="Google Shape;203;p33"/>
          <p:cNvPicPr preferRelativeResize="0"/>
          <p:nvPr/>
        </p:nvPicPr>
        <p:blipFill>
          <a:blip r:embed="rId3">
            <a:alphaModFix/>
          </a:blip>
          <a:stretch>
            <a:fillRect/>
          </a:stretch>
        </p:blipFill>
        <p:spPr>
          <a:xfrm rot="10800000">
            <a:off x="889127" y="8009450"/>
            <a:ext cx="1056000" cy="7726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4"/>
          <p:cNvSpPr txBox="1">
            <a:spLocks noGrp="1"/>
          </p:cNvSpPr>
          <p:nvPr>
            <p:ph type="title"/>
          </p:nvPr>
        </p:nvSpPr>
        <p:spPr>
          <a:xfrm>
            <a:off x="175350" y="140525"/>
            <a:ext cx="1966800"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1200"/>
              <a:t>partie 6 multilingue</a:t>
            </a:r>
            <a:endParaRPr sz="1200"/>
          </a:p>
        </p:txBody>
      </p:sp>
      <p:sp>
        <p:nvSpPr>
          <p:cNvPr id="209" name="Google Shape;209;p34"/>
          <p:cNvSpPr txBox="1"/>
          <p:nvPr/>
        </p:nvSpPr>
        <p:spPr>
          <a:xfrm>
            <a:off x="370950" y="594425"/>
            <a:ext cx="4402500" cy="6217056"/>
          </a:xfrm>
          <a:prstGeom prst="rect">
            <a:avLst/>
          </a:prstGeom>
          <a:noFill/>
          <a:ln>
            <a:noFill/>
          </a:ln>
        </p:spPr>
        <p:txBody>
          <a:bodyPr spcFirstLastPara="1" wrap="square" lIns="91425" tIns="91425" rIns="91425" bIns="91425" anchor="t" anchorCtr="0">
            <a:spAutoFit/>
          </a:bodyPr>
          <a:lstStyle/>
          <a:p>
            <a:pPr lvl="0" algn="r" rtl="1"/>
            <a:r>
              <a:rPr lang="ar-MA" sz="2800" dirty="0">
                <a:solidFill>
                  <a:srgbClr val="38761D"/>
                </a:solidFill>
              </a:rPr>
              <a:t>- هــيّا نطلب مساعدة الأب نويل. ربما يمكنه أن يرافقنا بمزلقة الرنة قالت الدجاجة.</a:t>
            </a:r>
          </a:p>
          <a:p>
            <a:pPr lvl="0" algn="r" rtl="1"/>
            <a:r>
              <a:rPr lang="ar-MA" sz="2800" dirty="0">
                <a:solidFill>
                  <a:srgbClr val="38761D"/>
                </a:solidFill>
              </a:rPr>
              <a:t>- لماذا تريد استعمال عربتي ؟ يتساءل الأب نويل.</a:t>
            </a:r>
          </a:p>
          <a:p>
            <a:pPr lvl="0" algn="r" rtl="1"/>
            <a:r>
              <a:rPr lang="ar-MA" sz="2800" dirty="0">
                <a:solidFill>
                  <a:srgbClr val="38761D"/>
                </a:solidFill>
              </a:rPr>
              <a:t>- مغادرة القطب الشمالي لأنه من المستحيل زراعة الذرة هنا. يقول السيد </a:t>
            </a:r>
            <a:r>
              <a:rPr lang="ar-MA" sz="2800" dirty="0" err="1">
                <a:solidFill>
                  <a:srgbClr val="38761D"/>
                </a:solidFill>
              </a:rPr>
              <a:t>لاطوب</a:t>
            </a:r>
            <a:r>
              <a:rPr lang="ar-MA" sz="2800" dirty="0">
                <a:solidFill>
                  <a:srgbClr val="38761D"/>
                </a:solidFill>
              </a:rPr>
              <a:t> </a:t>
            </a:r>
            <a:r>
              <a:rPr lang="ar-MA" sz="2800" dirty="0" err="1">
                <a:solidFill>
                  <a:srgbClr val="38761D"/>
                </a:solidFill>
              </a:rPr>
              <a:t>كاردن</a:t>
            </a:r>
            <a:r>
              <a:rPr lang="ar-MA" sz="2800" dirty="0">
                <a:solidFill>
                  <a:srgbClr val="38761D"/>
                </a:solidFill>
              </a:rPr>
              <a:t> إن الجو بارد جدًا والأرض صعبة جدًا.</a:t>
            </a:r>
          </a:p>
          <a:p>
            <a:pPr lvl="0" algn="r" rtl="1"/>
            <a:r>
              <a:rPr lang="ar-MA" sz="2800" dirty="0">
                <a:solidFill>
                  <a:srgbClr val="38761D"/>
                </a:solidFill>
              </a:rPr>
              <a:t>أنا أفهم يمكنني مساعدتك... أعرف مكانًا رائعًا يمكنك فيه الزرع. اركبا عربتي  بسرعة! قال الاب نويل.</a:t>
            </a:r>
          </a:p>
          <a:p>
            <a:pPr lvl="0" algn="r" rtl="1"/>
            <a:r>
              <a:rPr lang="ar-MA" sz="2800" dirty="0">
                <a:solidFill>
                  <a:srgbClr val="38761D"/>
                </a:solidFill>
              </a:rPr>
              <a:t>وها هم يركبون العربة التي يسيرها الأب نويل...</a:t>
            </a:r>
            <a:endParaRPr sz="2800" dirty="0">
              <a:solidFill>
                <a:srgbClr val="38761D"/>
              </a:solidFill>
            </a:endParaRPr>
          </a:p>
        </p:txBody>
      </p:sp>
      <p:pic>
        <p:nvPicPr>
          <p:cNvPr id="210" name="Google Shape;210;p34"/>
          <p:cNvPicPr preferRelativeResize="0"/>
          <p:nvPr/>
        </p:nvPicPr>
        <p:blipFill>
          <a:blip r:embed="rId5">
            <a:alphaModFix/>
          </a:blip>
          <a:stretch>
            <a:fillRect/>
          </a:stretch>
        </p:blipFill>
        <p:spPr>
          <a:xfrm>
            <a:off x="1843275" y="8303450"/>
            <a:ext cx="1238250" cy="696550"/>
          </a:xfrm>
          <a:prstGeom prst="rect">
            <a:avLst/>
          </a:prstGeom>
          <a:noFill/>
          <a:ln>
            <a:noFill/>
          </a:ln>
        </p:spPr>
      </p:pic>
      <p:pic>
        <p:nvPicPr>
          <p:cNvPr id="3" name="26 avr., 08.34​">
            <a:hlinkClick r:id="" action="ppaction://media"/>
            <a:extLst>
              <a:ext uri="{FF2B5EF4-FFF2-40B4-BE49-F238E27FC236}">
                <a16:creationId xmlns:a16="http://schemas.microsoft.com/office/drawing/2014/main" id="{989456BA-B830-4D2B-824E-7968DC49EB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42150" y="7325749"/>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3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5"/>
          <p:cNvSpPr txBox="1">
            <a:spLocks noGrp="1"/>
          </p:cNvSpPr>
          <p:nvPr>
            <p:ph type="title"/>
          </p:nvPr>
        </p:nvSpPr>
        <p:spPr>
          <a:xfrm>
            <a:off x="175350" y="140525"/>
            <a:ext cx="3090600"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1200"/>
              <a:t>illustration de la partie 6  par la classe </a:t>
            </a:r>
            <a:r>
              <a:rPr lang="fr" sz="1200" b="1"/>
              <a:t>B</a:t>
            </a:r>
            <a:endParaRPr sz="1200" b="1"/>
          </a:p>
        </p:txBody>
      </p:sp>
      <p:pic>
        <p:nvPicPr>
          <p:cNvPr id="216" name="Google Shape;216;p35"/>
          <p:cNvPicPr preferRelativeResize="0"/>
          <p:nvPr/>
        </p:nvPicPr>
        <p:blipFill>
          <a:blip r:embed="rId3">
            <a:alphaModFix/>
          </a:blip>
          <a:stretch>
            <a:fillRect/>
          </a:stretch>
        </p:blipFill>
        <p:spPr>
          <a:xfrm>
            <a:off x="152400" y="746825"/>
            <a:ext cx="4839602" cy="645280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6"/>
          <p:cNvSpPr txBox="1">
            <a:spLocks noGrp="1"/>
          </p:cNvSpPr>
          <p:nvPr>
            <p:ph type="title"/>
          </p:nvPr>
        </p:nvSpPr>
        <p:spPr>
          <a:xfrm>
            <a:off x="175350" y="140525"/>
            <a:ext cx="1966800"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1200"/>
              <a:t>écriture classe D partie 7</a:t>
            </a:r>
            <a:endParaRPr sz="1200"/>
          </a:p>
        </p:txBody>
      </p:sp>
      <p:sp>
        <p:nvSpPr>
          <p:cNvPr id="222" name="Google Shape;222;p36"/>
          <p:cNvSpPr txBox="1"/>
          <p:nvPr/>
        </p:nvSpPr>
        <p:spPr>
          <a:xfrm>
            <a:off x="315000" y="1215000"/>
            <a:ext cx="46350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500"/>
          </a:p>
        </p:txBody>
      </p:sp>
      <p:sp>
        <p:nvSpPr>
          <p:cNvPr id="223" name="Google Shape;223;p36"/>
          <p:cNvSpPr txBox="1"/>
          <p:nvPr/>
        </p:nvSpPr>
        <p:spPr>
          <a:xfrm>
            <a:off x="315000" y="1215000"/>
            <a:ext cx="4635000" cy="458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2200" dirty="0"/>
              <a:t>Ce que la poule et M. Lataupe Garden ne savent pas c’est que le meilleur ami du père Noël est Jack et le haricot magique.</a:t>
            </a:r>
            <a:endParaRPr sz="2200" dirty="0"/>
          </a:p>
          <a:p>
            <a:pPr marL="0" lvl="0" indent="0" algn="l" rtl="0">
              <a:spcBef>
                <a:spcPts val="0"/>
              </a:spcBef>
              <a:spcAft>
                <a:spcPts val="0"/>
              </a:spcAft>
              <a:buNone/>
            </a:pPr>
            <a:endParaRPr sz="2200" dirty="0"/>
          </a:p>
          <a:p>
            <a:pPr marL="0" lvl="0" indent="0" algn="l" rtl="0">
              <a:spcBef>
                <a:spcPts val="0"/>
              </a:spcBef>
              <a:spcAft>
                <a:spcPts val="0"/>
              </a:spcAft>
              <a:buNone/>
            </a:pPr>
            <a:r>
              <a:rPr lang="fr" sz="2200" dirty="0"/>
              <a:t>Après plusieurs jours de voyage en traîneau ils arrivent chez Jack qui les accueillent en chantant.</a:t>
            </a:r>
            <a:endParaRPr sz="2200" dirty="0"/>
          </a:p>
          <a:p>
            <a:pPr marL="0" lvl="0" indent="0" algn="l" rtl="0">
              <a:spcBef>
                <a:spcPts val="0"/>
              </a:spcBef>
              <a:spcAft>
                <a:spcPts val="0"/>
              </a:spcAft>
              <a:buNone/>
            </a:pPr>
            <a:endParaRPr sz="2200" dirty="0"/>
          </a:p>
          <a:p>
            <a:pPr marL="0" lvl="0" indent="0" algn="l" rtl="0">
              <a:spcBef>
                <a:spcPts val="0"/>
              </a:spcBef>
              <a:spcAft>
                <a:spcPts val="0"/>
              </a:spcAft>
              <a:buNone/>
            </a:pPr>
            <a:r>
              <a:rPr lang="fr" sz="2200" dirty="0"/>
              <a:t> Le soir de leur arrivée ils plantent des graines de maïs avant de s’endormir pour une bonne nuit après ce long voyage.</a:t>
            </a:r>
            <a:endParaRPr sz="2200" dirty="0"/>
          </a:p>
        </p:txBody>
      </p:sp>
      <p:pic>
        <p:nvPicPr>
          <p:cNvPr id="224" name="Google Shape;224;p36"/>
          <p:cNvPicPr preferRelativeResize="0"/>
          <p:nvPr/>
        </p:nvPicPr>
        <p:blipFill>
          <a:blip r:embed="rId3">
            <a:alphaModFix/>
          </a:blip>
          <a:stretch>
            <a:fillRect/>
          </a:stretch>
        </p:blipFill>
        <p:spPr>
          <a:xfrm>
            <a:off x="2000675" y="6787075"/>
            <a:ext cx="1563153" cy="15285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7"/>
          <p:cNvSpPr txBox="1">
            <a:spLocks noGrp="1"/>
          </p:cNvSpPr>
          <p:nvPr>
            <p:ph type="title"/>
          </p:nvPr>
        </p:nvSpPr>
        <p:spPr>
          <a:xfrm>
            <a:off x="175350" y="140525"/>
            <a:ext cx="1966800"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1200"/>
              <a:t>partie 7 multilingue</a:t>
            </a:r>
            <a:endParaRPr sz="1200"/>
          </a:p>
        </p:txBody>
      </p:sp>
      <p:sp>
        <p:nvSpPr>
          <p:cNvPr id="230" name="Google Shape;230;p37"/>
          <p:cNvSpPr txBox="1"/>
          <p:nvPr/>
        </p:nvSpPr>
        <p:spPr>
          <a:xfrm>
            <a:off x="370950" y="594425"/>
            <a:ext cx="4402500" cy="4924395"/>
          </a:xfrm>
          <a:prstGeom prst="rect">
            <a:avLst/>
          </a:prstGeom>
          <a:noFill/>
          <a:ln>
            <a:noFill/>
          </a:ln>
        </p:spPr>
        <p:txBody>
          <a:bodyPr spcFirstLastPara="1" wrap="square" lIns="91425" tIns="91425" rIns="91425" bIns="91425" anchor="t" anchorCtr="0">
            <a:spAutoFit/>
          </a:bodyPr>
          <a:lstStyle/>
          <a:p>
            <a:pPr lvl="0" algn="r" rtl="1"/>
            <a:r>
              <a:rPr lang="ar-MA" sz="2800" dirty="0">
                <a:solidFill>
                  <a:srgbClr val="38761D"/>
                </a:solidFill>
              </a:rPr>
              <a:t>ما لا تعرفه الدجاجة والسيد </a:t>
            </a:r>
            <a:r>
              <a:rPr lang="ar-MA" sz="2800" dirty="0" err="1">
                <a:solidFill>
                  <a:srgbClr val="38761D"/>
                </a:solidFill>
              </a:rPr>
              <a:t>لاطوب</a:t>
            </a:r>
            <a:r>
              <a:rPr lang="ar-MA" sz="2800" dirty="0">
                <a:solidFill>
                  <a:srgbClr val="38761D"/>
                </a:solidFill>
              </a:rPr>
              <a:t> </a:t>
            </a:r>
            <a:r>
              <a:rPr lang="ar-MA" sz="2800" dirty="0" err="1">
                <a:solidFill>
                  <a:srgbClr val="38761D"/>
                </a:solidFill>
              </a:rPr>
              <a:t>كاردن</a:t>
            </a:r>
            <a:r>
              <a:rPr lang="ar-MA" sz="2800" dirty="0">
                <a:solidFill>
                  <a:srgbClr val="38761D"/>
                </a:solidFill>
              </a:rPr>
              <a:t> هو أن أفضل صديق للأب نويل  هو جاك والفول السحري.</a:t>
            </a:r>
          </a:p>
          <a:p>
            <a:pPr lvl="0" algn="r" rtl="1"/>
            <a:endParaRPr lang="ar-MA" sz="2800" dirty="0">
              <a:solidFill>
                <a:srgbClr val="38761D"/>
              </a:solidFill>
            </a:endParaRPr>
          </a:p>
          <a:p>
            <a:pPr lvl="0" algn="r" rtl="1"/>
            <a:r>
              <a:rPr lang="ar-MA" sz="2800" dirty="0">
                <a:solidFill>
                  <a:srgbClr val="38761D"/>
                </a:solidFill>
              </a:rPr>
              <a:t>بعد عدة أيام من السفر بالمزلقة يصلون عند جاك الذي استقبلهم بالغناء .</a:t>
            </a:r>
          </a:p>
          <a:p>
            <a:pPr lvl="0" algn="r" rtl="1"/>
            <a:endParaRPr lang="ar-MA" sz="2800" dirty="0">
              <a:solidFill>
                <a:srgbClr val="38761D"/>
              </a:solidFill>
            </a:endParaRPr>
          </a:p>
          <a:p>
            <a:pPr lvl="0" algn="r" rtl="1"/>
            <a:r>
              <a:rPr lang="ar-MA" sz="2800" dirty="0">
                <a:solidFill>
                  <a:srgbClr val="38761D"/>
                </a:solidFill>
              </a:rPr>
              <a:t>في مساء وصولهم، قاموا بزراعة بذور الذرة قبل النوم بعد  ليلة سعيدة بعد هذا السفر  الطويل.</a:t>
            </a:r>
            <a:endParaRPr sz="2800" dirty="0">
              <a:solidFill>
                <a:srgbClr val="38761D"/>
              </a:solidFill>
            </a:endParaRPr>
          </a:p>
        </p:txBody>
      </p:sp>
      <p:pic>
        <p:nvPicPr>
          <p:cNvPr id="231" name="Google Shape;231;p37"/>
          <p:cNvPicPr preferRelativeResize="0"/>
          <p:nvPr/>
        </p:nvPicPr>
        <p:blipFill>
          <a:blip r:embed="rId5">
            <a:alphaModFix/>
          </a:blip>
          <a:stretch>
            <a:fillRect/>
          </a:stretch>
        </p:blipFill>
        <p:spPr>
          <a:xfrm>
            <a:off x="1843275" y="8303450"/>
            <a:ext cx="1238250" cy="696550"/>
          </a:xfrm>
          <a:prstGeom prst="rect">
            <a:avLst/>
          </a:prstGeom>
          <a:noFill/>
          <a:ln>
            <a:noFill/>
          </a:ln>
        </p:spPr>
      </p:pic>
      <p:pic>
        <p:nvPicPr>
          <p:cNvPr id="2" name="26 avr., 08.51​">
            <a:hlinkClick r:id="" action="ppaction://media"/>
            <a:extLst>
              <a:ext uri="{FF2B5EF4-FFF2-40B4-BE49-F238E27FC236}">
                <a16:creationId xmlns:a16="http://schemas.microsoft.com/office/drawing/2014/main" id="{31EB4525-9D4D-4B71-98B6-DAF660D141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18719" y="6291304"/>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8"/>
          <p:cNvSpPr txBox="1">
            <a:spLocks noGrp="1"/>
          </p:cNvSpPr>
          <p:nvPr>
            <p:ph type="title"/>
          </p:nvPr>
        </p:nvSpPr>
        <p:spPr>
          <a:xfrm>
            <a:off x="175350" y="140525"/>
            <a:ext cx="3090600"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1200"/>
              <a:t>illustration de la partie 7   par la classe (</a:t>
            </a:r>
            <a:r>
              <a:rPr lang="fr" sz="1200" b="1"/>
              <a:t>A)</a:t>
            </a:r>
            <a:endParaRPr sz="1200" b="1"/>
          </a:p>
        </p:txBody>
      </p:sp>
      <p:pic>
        <p:nvPicPr>
          <p:cNvPr id="237" name="Google Shape;237;p38"/>
          <p:cNvPicPr preferRelativeResize="0"/>
          <p:nvPr/>
        </p:nvPicPr>
        <p:blipFill>
          <a:blip r:embed="rId3">
            <a:alphaModFix/>
          </a:blip>
          <a:stretch>
            <a:fillRect/>
          </a:stretch>
        </p:blipFill>
        <p:spPr>
          <a:xfrm>
            <a:off x="152400" y="746825"/>
            <a:ext cx="4839599" cy="753537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9"/>
          <p:cNvSpPr txBox="1">
            <a:spLocks noGrp="1"/>
          </p:cNvSpPr>
          <p:nvPr>
            <p:ph type="title"/>
          </p:nvPr>
        </p:nvSpPr>
        <p:spPr>
          <a:xfrm>
            <a:off x="175350" y="140525"/>
            <a:ext cx="1966800"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1200"/>
              <a:t>écriture classe D partie 8</a:t>
            </a:r>
            <a:endParaRPr sz="1200"/>
          </a:p>
        </p:txBody>
      </p:sp>
      <p:sp>
        <p:nvSpPr>
          <p:cNvPr id="243" name="Google Shape;243;p39"/>
          <p:cNvSpPr txBox="1"/>
          <p:nvPr/>
        </p:nvSpPr>
        <p:spPr>
          <a:xfrm>
            <a:off x="405000" y="1035000"/>
            <a:ext cx="4387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44" name="Google Shape;244;p39"/>
          <p:cNvSpPr txBox="1"/>
          <p:nvPr/>
        </p:nvSpPr>
        <p:spPr>
          <a:xfrm>
            <a:off x="405000" y="1035000"/>
            <a:ext cx="4387500" cy="56028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fr" sz="2200" dirty="0"/>
              <a:t>Après une bonne nuit dans la maison de Jack, alors que la poule et M. Lataupe Garden prennent le petit déjeuner, ils voient par la fenêtre des épis de maïs géants !</a:t>
            </a:r>
            <a:endParaRPr sz="2200" dirty="0"/>
          </a:p>
          <a:p>
            <a:pPr marL="0" lvl="0" indent="0" algn="just" rtl="0">
              <a:spcBef>
                <a:spcPts val="0"/>
              </a:spcBef>
              <a:spcAft>
                <a:spcPts val="0"/>
              </a:spcAft>
              <a:buNone/>
            </a:pPr>
            <a:endParaRPr sz="2200" dirty="0"/>
          </a:p>
          <a:p>
            <a:pPr marL="0" lvl="0" indent="0" algn="just" rtl="0">
              <a:spcBef>
                <a:spcPts val="0"/>
              </a:spcBef>
              <a:spcAft>
                <a:spcPts val="0"/>
              </a:spcAft>
              <a:buNone/>
            </a:pPr>
            <a:r>
              <a:rPr lang="fr" sz="1700" dirty="0">
                <a:solidFill>
                  <a:schemeClr val="dk1"/>
                </a:solidFill>
              </a:rPr>
              <a:t>– </a:t>
            </a:r>
            <a:r>
              <a:rPr lang="fr" sz="2200" dirty="0"/>
              <a:t>Regarde Poule Rousse, dit M. Lataupe Garden c’est incroyable comme le maïs a poussé en une nuit .</a:t>
            </a:r>
            <a:endParaRPr sz="2200" dirty="0"/>
          </a:p>
          <a:p>
            <a:pPr marL="0" lvl="0" indent="0" algn="just" rtl="0">
              <a:spcBef>
                <a:spcPts val="0"/>
              </a:spcBef>
              <a:spcAft>
                <a:spcPts val="0"/>
              </a:spcAft>
              <a:buNone/>
            </a:pPr>
            <a:endParaRPr sz="2200" dirty="0"/>
          </a:p>
          <a:p>
            <a:pPr marL="0" lvl="0" indent="0" algn="just" rtl="0">
              <a:spcBef>
                <a:spcPts val="0"/>
              </a:spcBef>
              <a:spcAft>
                <a:spcPts val="0"/>
              </a:spcAft>
              <a:buNone/>
            </a:pPr>
            <a:r>
              <a:rPr lang="fr" sz="2200" dirty="0"/>
              <a:t>La poule saute de sa chaise en caquetant pour aller goûter les graines des épis de maïs jaune d’or .</a:t>
            </a:r>
            <a:endParaRPr sz="2200" dirty="0"/>
          </a:p>
        </p:txBody>
      </p:sp>
      <p:pic>
        <p:nvPicPr>
          <p:cNvPr id="245" name="Google Shape;245;p39"/>
          <p:cNvPicPr preferRelativeResize="0"/>
          <p:nvPr/>
        </p:nvPicPr>
        <p:blipFill>
          <a:blip r:embed="rId3">
            <a:alphaModFix/>
          </a:blip>
          <a:stretch>
            <a:fillRect/>
          </a:stretch>
        </p:blipFill>
        <p:spPr>
          <a:xfrm>
            <a:off x="1974587" y="7078375"/>
            <a:ext cx="1016636" cy="13669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0"/>
          <p:cNvSpPr txBox="1">
            <a:spLocks noGrp="1"/>
          </p:cNvSpPr>
          <p:nvPr>
            <p:ph type="title"/>
          </p:nvPr>
        </p:nvSpPr>
        <p:spPr>
          <a:xfrm>
            <a:off x="175362" y="778696"/>
            <a:ext cx="4793700" cy="1002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251" name="Google Shape;251;p40"/>
          <p:cNvSpPr txBox="1">
            <a:spLocks noGrp="1"/>
          </p:cNvSpPr>
          <p:nvPr>
            <p:ph type="body" idx="1"/>
          </p:nvPr>
        </p:nvSpPr>
        <p:spPr>
          <a:xfrm>
            <a:off x="175362" y="2016579"/>
            <a:ext cx="4793700" cy="5978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52" name="Google Shape;252;p40"/>
          <p:cNvPicPr preferRelativeResize="0"/>
          <p:nvPr/>
        </p:nvPicPr>
        <p:blipFill>
          <a:blip r:embed="rId3">
            <a:alphaModFix/>
          </a:blip>
          <a:stretch>
            <a:fillRect/>
          </a:stretch>
        </p:blipFill>
        <p:spPr>
          <a:xfrm rot="-5400000">
            <a:off x="2169951" y="-1391275"/>
            <a:ext cx="3290274" cy="7630201"/>
          </a:xfrm>
          <a:prstGeom prst="rect">
            <a:avLst/>
          </a:prstGeom>
          <a:noFill/>
          <a:ln>
            <a:noFill/>
          </a:ln>
        </p:spPr>
      </p:pic>
      <p:pic>
        <p:nvPicPr>
          <p:cNvPr id="253" name="Google Shape;253;p40"/>
          <p:cNvPicPr preferRelativeResize="0"/>
          <p:nvPr/>
        </p:nvPicPr>
        <p:blipFill>
          <a:blip r:embed="rId3">
            <a:alphaModFix/>
          </a:blip>
          <a:stretch>
            <a:fillRect/>
          </a:stretch>
        </p:blipFill>
        <p:spPr>
          <a:xfrm rot="-5400000">
            <a:off x="-315849" y="2003775"/>
            <a:ext cx="3290274" cy="7630201"/>
          </a:xfrm>
          <a:prstGeom prst="rect">
            <a:avLst/>
          </a:prstGeom>
          <a:noFill/>
          <a:ln>
            <a:noFill/>
          </a:ln>
        </p:spPr>
      </p:pic>
      <p:sp>
        <p:nvSpPr>
          <p:cNvPr id="254" name="Google Shape;254;p40"/>
          <p:cNvSpPr txBox="1"/>
          <p:nvPr/>
        </p:nvSpPr>
        <p:spPr>
          <a:xfrm>
            <a:off x="175350" y="140525"/>
            <a:ext cx="3090600" cy="4539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r>
              <a:rPr lang="fr" sz="1200">
                <a:solidFill>
                  <a:srgbClr val="000000"/>
                </a:solidFill>
              </a:rPr>
              <a:t>illustration de la partie 8   par la classe </a:t>
            </a:r>
            <a:r>
              <a:rPr lang="fr" sz="1200" b="1">
                <a:solidFill>
                  <a:srgbClr val="000000"/>
                </a:solidFill>
              </a:rPr>
              <a:t>C </a:t>
            </a:r>
            <a:endParaRPr sz="1200" b="1">
              <a:solidFill>
                <a:srgbClr val="00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41"/>
          <p:cNvSpPr txBox="1">
            <a:spLocks noGrp="1"/>
          </p:cNvSpPr>
          <p:nvPr>
            <p:ph type="title"/>
          </p:nvPr>
        </p:nvSpPr>
        <p:spPr>
          <a:xfrm>
            <a:off x="175350" y="140525"/>
            <a:ext cx="1966800"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1200"/>
              <a:t>partie 8 multilingue</a:t>
            </a:r>
            <a:endParaRPr sz="1200"/>
          </a:p>
        </p:txBody>
      </p:sp>
      <p:sp>
        <p:nvSpPr>
          <p:cNvPr id="260" name="Google Shape;260;p41"/>
          <p:cNvSpPr txBox="1"/>
          <p:nvPr/>
        </p:nvSpPr>
        <p:spPr>
          <a:xfrm>
            <a:off x="370950" y="594425"/>
            <a:ext cx="4402500" cy="5355282"/>
          </a:xfrm>
          <a:prstGeom prst="rect">
            <a:avLst/>
          </a:prstGeom>
          <a:noFill/>
          <a:ln>
            <a:noFill/>
          </a:ln>
        </p:spPr>
        <p:txBody>
          <a:bodyPr spcFirstLastPara="1" wrap="square" lIns="91425" tIns="91425" rIns="91425" bIns="91425" anchor="t" anchorCtr="0">
            <a:spAutoFit/>
          </a:bodyPr>
          <a:lstStyle/>
          <a:p>
            <a:pPr lvl="0" algn="r" rtl="1"/>
            <a:r>
              <a:rPr lang="ar-MA" sz="2800" dirty="0">
                <a:solidFill>
                  <a:srgbClr val="38761D"/>
                </a:solidFill>
              </a:rPr>
              <a:t>بعد ليلة سعيدة في منزل جاك، عندما كانت الدجاجة و السيد </a:t>
            </a:r>
            <a:r>
              <a:rPr lang="ar-MA" sz="2800" dirty="0" err="1">
                <a:solidFill>
                  <a:srgbClr val="38761D"/>
                </a:solidFill>
              </a:rPr>
              <a:t>لاتوب</a:t>
            </a:r>
            <a:r>
              <a:rPr lang="ar-MA" sz="2800" dirty="0">
                <a:solidFill>
                  <a:srgbClr val="38761D"/>
                </a:solidFill>
              </a:rPr>
              <a:t> </a:t>
            </a:r>
            <a:r>
              <a:rPr lang="ar-MA" sz="2800" dirty="0" err="1">
                <a:solidFill>
                  <a:srgbClr val="38761D"/>
                </a:solidFill>
              </a:rPr>
              <a:t>كاردن</a:t>
            </a:r>
            <a:r>
              <a:rPr lang="ar-MA" sz="2800" dirty="0">
                <a:solidFill>
                  <a:srgbClr val="38761D"/>
                </a:solidFill>
              </a:rPr>
              <a:t> يتناولان الفطور، شاهدا عبر النافذة سنابل  الذرة العملاقة !</a:t>
            </a:r>
          </a:p>
          <a:p>
            <a:pPr lvl="0" algn="r" rtl="1"/>
            <a:endParaRPr lang="ar-MA" sz="2800" dirty="0">
              <a:solidFill>
                <a:srgbClr val="38761D"/>
              </a:solidFill>
            </a:endParaRPr>
          </a:p>
          <a:p>
            <a:pPr lvl="0" algn="r" rtl="1"/>
            <a:r>
              <a:rPr lang="ar-MA" sz="2800" dirty="0">
                <a:solidFill>
                  <a:srgbClr val="38761D"/>
                </a:solidFill>
              </a:rPr>
              <a:t>-انظري أيتها الدجاجة... قال السيد </a:t>
            </a:r>
            <a:r>
              <a:rPr lang="ar-MA" sz="2800" dirty="0" err="1">
                <a:solidFill>
                  <a:srgbClr val="38761D"/>
                </a:solidFill>
              </a:rPr>
              <a:t>لاطوب</a:t>
            </a:r>
            <a:r>
              <a:rPr lang="ar-MA" sz="2800" dirty="0">
                <a:solidFill>
                  <a:srgbClr val="38761D"/>
                </a:solidFill>
              </a:rPr>
              <a:t> </a:t>
            </a:r>
            <a:r>
              <a:rPr lang="ar-MA" sz="2800" dirty="0" err="1">
                <a:solidFill>
                  <a:srgbClr val="38761D"/>
                </a:solidFill>
              </a:rPr>
              <a:t>كاردن</a:t>
            </a:r>
            <a:r>
              <a:rPr lang="ar-MA" sz="2800" dirty="0">
                <a:solidFill>
                  <a:srgbClr val="38761D"/>
                </a:solidFill>
              </a:rPr>
              <a:t>.</a:t>
            </a:r>
          </a:p>
          <a:p>
            <a:pPr algn="r" rtl="1"/>
            <a:r>
              <a:rPr lang="ar-MA" sz="2800" dirty="0">
                <a:solidFill>
                  <a:srgbClr val="38761D"/>
                </a:solidFill>
              </a:rPr>
              <a:t>هــذا مــدهــش !</a:t>
            </a:r>
          </a:p>
          <a:p>
            <a:pPr algn="r" rtl="1"/>
            <a:r>
              <a:rPr lang="ar-MA" sz="2800" dirty="0">
                <a:solidFill>
                  <a:srgbClr val="38761D"/>
                </a:solidFill>
              </a:rPr>
              <a:t>كيف للذرة أن تنموا في ليلة واحدة.</a:t>
            </a:r>
          </a:p>
          <a:p>
            <a:pPr lvl="0" algn="r" rtl="1"/>
            <a:r>
              <a:rPr lang="ar-MA" sz="2800" dirty="0">
                <a:solidFill>
                  <a:srgbClr val="38761D"/>
                </a:solidFill>
              </a:rPr>
              <a:t>قفزت الدجاجة من الكرسي ، وتثرثر وذهبت تتذوق حبات سنابل  الذرة الصفراء الذهبية.</a:t>
            </a:r>
            <a:endParaRPr sz="2800" dirty="0">
              <a:solidFill>
                <a:srgbClr val="38761D"/>
              </a:solidFill>
            </a:endParaRPr>
          </a:p>
        </p:txBody>
      </p:sp>
      <p:pic>
        <p:nvPicPr>
          <p:cNvPr id="261" name="Google Shape;261;p41"/>
          <p:cNvPicPr preferRelativeResize="0"/>
          <p:nvPr/>
        </p:nvPicPr>
        <p:blipFill>
          <a:blip r:embed="rId5">
            <a:alphaModFix/>
          </a:blip>
          <a:stretch>
            <a:fillRect/>
          </a:stretch>
        </p:blipFill>
        <p:spPr>
          <a:xfrm>
            <a:off x="1843275" y="8303450"/>
            <a:ext cx="1238250" cy="696550"/>
          </a:xfrm>
          <a:prstGeom prst="rect">
            <a:avLst/>
          </a:prstGeom>
          <a:noFill/>
          <a:ln>
            <a:noFill/>
          </a:ln>
        </p:spPr>
      </p:pic>
      <p:pic>
        <p:nvPicPr>
          <p:cNvPr id="3" name="26 avr., 08.51​">
            <a:hlinkClick r:id="" action="ppaction://media"/>
            <a:extLst>
              <a:ext uri="{FF2B5EF4-FFF2-40B4-BE49-F238E27FC236}">
                <a16:creationId xmlns:a16="http://schemas.microsoft.com/office/drawing/2014/main" id="{59B34CCE-D012-4237-8F64-3242AA120B09}"/>
              </a:ext>
            </a:extLst>
          </p:cNvPr>
          <p:cNvPicPr>
            <a:picLocks noChangeAspect="1"/>
          </p:cNvPicPr>
          <p:nvPr>
            <a:audioFile r:link="rId1"/>
            <p:extLst>
              <p:ext uri="{DAA4B4D4-6D71-4841-9C94-3DE7FCFB9230}">
                <p14:media xmlns:p14="http://schemas.microsoft.com/office/powerpoint/2010/main" r:embed="rId2">
                  <p14:trim st="44000"/>
                </p14:media>
              </p:ext>
            </p:extLst>
          </p:nvPr>
        </p:nvPicPr>
        <p:blipFill>
          <a:blip r:embed="rId6"/>
          <a:stretch>
            <a:fillRect/>
          </a:stretch>
        </p:blipFill>
        <p:spPr>
          <a:xfrm>
            <a:off x="2452038" y="6875720"/>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175362" y="702421"/>
            <a:ext cx="4793700" cy="10020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fr" sz="3100"/>
              <a:t>Groupe 4</a:t>
            </a:r>
            <a:endParaRPr sz="3100"/>
          </a:p>
        </p:txBody>
      </p:sp>
      <p:sp>
        <p:nvSpPr>
          <p:cNvPr id="72" name="Google Shape;72;p15"/>
          <p:cNvSpPr txBox="1">
            <a:spLocks noGrp="1"/>
          </p:cNvSpPr>
          <p:nvPr>
            <p:ph type="body" idx="1"/>
          </p:nvPr>
        </p:nvSpPr>
        <p:spPr>
          <a:xfrm>
            <a:off x="175350" y="3466525"/>
            <a:ext cx="4793700" cy="7392000"/>
          </a:xfrm>
          <a:prstGeom prst="rect">
            <a:avLst/>
          </a:prstGeom>
        </p:spPr>
        <p:txBody>
          <a:bodyPr spcFirstLastPara="1" wrap="square" lIns="91425" tIns="91425" rIns="91425" bIns="91425" anchor="t" anchorCtr="0">
            <a:normAutofit/>
          </a:bodyPr>
          <a:lstStyle/>
          <a:p>
            <a:pPr marL="0" lvl="0" indent="0" algn="ctr" rtl="0">
              <a:lnSpc>
                <a:spcPct val="105000"/>
              </a:lnSpc>
              <a:spcBef>
                <a:spcPts val="1200"/>
              </a:spcBef>
              <a:spcAft>
                <a:spcPts val="0"/>
              </a:spcAft>
              <a:buClr>
                <a:schemeClr val="dk1"/>
              </a:buClr>
              <a:buSzPts val="440"/>
              <a:buFont typeface="Arial"/>
              <a:buNone/>
            </a:pPr>
            <a:r>
              <a:rPr lang="fr" sz="2240">
                <a:solidFill>
                  <a:schemeClr val="dk1"/>
                </a:solidFill>
                <a:highlight>
                  <a:srgbClr val="FCB900"/>
                </a:highlight>
              </a:rPr>
              <a:t>Classe A</a:t>
            </a:r>
            <a:r>
              <a:rPr lang="fr" sz="2240">
                <a:solidFill>
                  <a:schemeClr val="dk1"/>
                </a:solidFill>
              </a:rPr>
              <a:t> </a:t>
            </a:r>
            <a:endParaRPr sz="2240">
              <a:solidFill>
                <a:schemeClr val="dk1"/>
              </a:solidFill>
            </a:endParaRPr>
          </a:p>
          <a:p>
            <a:pPr marL="0" lvl="0" indent="0" algn="ctr" rtl="0">
              <a:lnSpc>
                <a:spcPct val="105000"/>
              </a:lnSpc>
              <a:spcBef>
                <a:spcPts val="1200"/>
              </a:spcBef>
              <a:spcAft>
                <a:spcPts val="0"/>
              </a:spcAft>
              <a:buClr>
                <a:schemeClr val="dk1"/>
              </a:buClr>
              <a:buSzPts val="440"/>
              <a:buFont typeface="Arial"/>
              <a:buNone/>
            </a:pPr>
            <a:r>
              <a:rPr lang="fr" sz="2240">
                <a:solidFill>
                  <a:schemeClr val="dk1"/>
                </a:solidFill>
              </a:rPr>
              <a:t>DURIEUX Shalimar </a:t>
            </a:r>
            <a:r>
              <a:rPr lang="fr" sz="2240" b="1">
                <a:solidFill>
                  <a:schemeClr val="dk1"/>
                </a:solidFill>
              </a:rPr>
              <a:t>MS</a:t>
            </a:r>
            <a:r>
              <a:rPr lang="fr" sz="2240">
                <a:solidFill>
                  <a:schemeClr val="dk1"/>
                </a:solidFill>
              </a:rPr>
              <a:t> La Petite Ecole de Hanoï </a:t>
            </a:r>
            <a:r>
              <a:rPr lang="fr" sz="2240" b="1">
                <a:solidFill>
                  <a:schemeClr val="dk1"/>
                </a:solidFill>
              </a:rPr>
              <a:t>Vietnam</a:t>
            </a:r>
            <a:endParaRPr sz="2240" b="1">
              <a:solidFill>
                <a:schemeClr val="dk1"/>
              </a:solidFill>
            </a:endParaRPr>
          </a:p>
          <a:p>
            <a:pPr marL="0" lvl="0" indent="0" algn="ctr" rtl="0">
              <a:lnSpc>
                <a:spcPct val="105000"/>
              </a:lnSpc>
              <a:spcBef>
                <a:spcPts val="1200"/>
              </a:spcBef>
              <a:spcAft>
                <a:spcPts val="0"/>
              </a:spcAft>
              <a:buClr>
                <a:schemeClr val="dk1"/>
              </a:buClr>
              <a:buSzPts val="440"/>
              <a:buFont typeface="Arial"/>
              <a:buNone/>
            </a:pPr>
            <a:r>
              <a:rPr lang="fr" sz="2240">
                <a:solidFill>
                  <a:schemeClr val="dk1"/>
                </a:solidFill>
                <a:highlight>
                  <a:srgbClr val="00D084"/>
                </a:highlight>
              </a:rPr>
              <a:t>Classe B</a:t>
            </a:r>
            <a:r>
              <a:rPr lang="fr" sz="2240">
                <a:solidFill>
                  <a:schemeClr val="dk1"/>
                </a:solidFill>
              </a:rPr>
              <a:t> </a:t>
            </a:r>
            <a:endParaRPr sz="2240">
              <a:solidFill>
                <a:schemeClr val="dk1"/>
              </a:solidFill>
            </a:endParaRPr>
          </a:p>
          <a:p>
            <a:pPr marL="0" lvl="0" indent="0" algn="ctr" rtl="0">
              <a:lnSpc>
                <a:spcPct val="105000"/>
              </a:lnSpc>
              <a:spcBef>
                <a:spcPts val="1200"/>
              </a:spcBef>
              <a:spcAft>
                <a:spcPts val="0"/>
              </a:spcAft>
              <a:buClr>
                <a:schemeClr val="dk1"/>
              </a:buClr>
              <a:buSzPts val="440"/>
              <a:buFont typeface="Arial"/>
              <a:buNone/>
            </a:pPr>
            <a:r>
              <a:rPr lang="fr" sz="2240">
                <a:solidFill>
                  <a:schemeClr val="dk1"/>
                </a:solidFill>
              </a:rPr>
              <a:t>LEROY-DALVI Anne-Marie </a:t>
            </a:r>
            <a:r>
              <a:rPr lang="fr" sz="2240" b="1">
                <a:solidFill>
                  <a:schemeClr val="dk1"/>
                </a:solidFill>
              </a:rPr>
              <a:t>MS</a:t>
            </a:r>
            <a:r>
              <a:rPr lang="fr" sz="2240">
                <a:solidFill>
                  <a:schemeClr val="dk1"/>
                </a:solidFill>
              </a:rPr>
              <a:t> École Paul Gernez de Caen </a:t>
            </a:r>
            <a:r>
              <a:rPr lang="fr" sz="2240" b="1">
                <a:solidFill>
                  <a:schemeClr val="dk1"/>
                </a:solidFill>
              </a:rPr>
              <a:t>France</a:t>
            </a:r>
            <a:endParaRPr sz="2240" b="1">
              <a:solidFill>
                <a:schemeClr val="dk1"/>
              </a:solidFill>
            </a:endParaRPr>
          </a:p>
          <a:p>
            <a:pPr marL="0" lvl="0" indent="0" algn="ctr" rtl="0">
              <a:lnSpc>
                <a:spcPct val="105000"/>
              </a:lnSpc>
              <a:spcBef>
                <a:spcPts val="1200"/>
              </a:spcBef>
              <a:spcAft>
                <a:spcPts val="0"/>
              </a:spcAft>
              <a:buClr>
                <a:schemeClr val="dk1"/>
              </a:buClr>
              <a:buSzPts val="440"/>
              <a:buFont typeface="Arial"/>
              <a:buNone/>
            </a:pPr>
            <a:r>
              <a:rPr lang="fr" sz="2240">
                <a:solidFill>
                  <a:schemeClr val="dk1"/>
                </a:solidFill>
                <a:highlight>
                  <a:srgbClr val="0693E3"/>
                </a:highlight>
              </a:rPr>
              <a:t>Classe C</a:t>
            </a:r>
            <a:r>
              <a:rPr lang="fr" sz="2240">
                <a:solidFill>
                  <a:schemeClr val="dk1"/>
                </a:solidFill>
              </a:rPr>
              <a:t> </a:t>
            </a:r>
            <a:endParaRPr sz="2240">
              <a:solidFill>
                <a:schemeClr val="dk1"/>
              </a:solidFill>
            </a:endParaRPr>
          </a:p>
          <a:p>
            <a:pPr marL="0" lvl="0" indent="0" algn="ctr" rtl="0">
              <a:lnSpc>
                <a:spcPct val="105000"/>
              </a:lnSpc>
              <a:spcBef>
                <a:spcPts val="1200"/>
              </a:spcBef>
              <a:spcAft>
                <a:spcPts val="0"/>
              </a:spcAft>
              <a:buClr>
                <a:schemeClr val="dk1"/>
              </a:buClr>
              <a:buSzPts val="440"/>
              <a:buFont typeface="Arial"/>
              <a:buNone/>
            </a:pPr>
            <a:r>
              <a:rPr lang="fr" sz="2240">
                <a:solidFill>
                  <a:schemeClr val="dk1"/>
                </a:solidFill>
              </a:rPr>
              <a:t>COUDON Katy </a:t>
            </a:r>
            <a:r>
              <a:rPr lang="fr" sz="2240" b="1">
                <a:solidFill>
                  <a:schemeClr val="dk1"/>
                </a:solidFill>
              </a:rPr>
              <a:t>MS</a:t>
            </a:r>
            <a:r>
              <a:rPr lang="fr" sz="2240">
                <a:solidFill>
                  <a:schemeClr val="dk1"/>
                </a:solidFill>
              </a:rPr>
              <a:t> École Paul Cezanne de Rabat </a:t>
            </a:r>
            <a:r>
              <a:rPr lang="fr" sz="2240" b="1">
                <a:solidFill>
                  <a:schemeClr val="dk1"/>
                </a:solidFill>
              </a:rPr>
              <a:t>Maroc</a:t>
            </a:r>
            <a:endParaRPr sz="2240" b="1">
              <a:solidFill>
                <a:schemeClr val="dk1"/>
              </a:solidFill>
            </a:endParaRPr>
          </a:p>
          <a:p>
            <a:pPr marL="0" lvl="0" indent="0" algn="ctr" rtl="0">
              <a:lnSpc>
                <a:spcPct val="105000"/>
              </a:lnSpc>
              <a:spcBef>
                <a:spcPts val="1200"/>
              </a:spcBef>
              <a:spcAft>
                <a:spcPts val="0"/>
              </a:spcAft>
              <a:buClr>
                <a:schemeClr val="dk1"/>
              </a:buClr>
              <a:buSzPts val="440"/>
              <a:buFont typeface="Arial"/>
              <a:buNone/>
            </a:pPr>
            <a:r>
              <a:rPr lang="fr" sz="2240">
                <a:solidFill>
                  <a:schemeClr val="dk1"/>
                </a:solidFill>
                <a:highlight>
                  <a:srgbClr val="FF6900"/>
                </a:highlight>
              </a:rPr>
              <a:t>Classe D </a:t>
            </a:r>
            <a:endParaRPr sz="2240">
              <a:solidFill>
                <a:schemeClr val="dk1"/>
              </a:solidFill>
              <a:highlight>
                <a:srgbClr val="FF6900"/>
              </a:highlight>
            </a:endParaRPr>
          </a:p>
          <a:p>
            <a:pPr marL="0" lvl="0" indent="0" algn="ctr" rtl="0">
              <a:lnSpc>
                <a:spcPct val="105000"/>
              </a:lnSpc>
              <a:spcBef>
                <a:spcPts val="1200"/>
              </a:spcBef>
              <a:spcAft>
                <a:spcPts val="0"/>
              </a:spcAft>
              <a:buClr>
                <a:schemeClr val="dk1"/>
              </a:buClr>
              <a:buSzPts val="440"/>
              <a:buFont typeface="Arial"/>
              <a:buNone/>
            </a:pPr>
            <a:r>
              <a:rPr lang="fr" sz="2240">
                <a:solidFill>
                  <a:schemeClr val="dk1"/>
                </a:solidFill>
              </a:rPr>
              <a:t>VERNIER Nathalie </a:t>
            </a:r>
            <a:r>
              <a:rPr lang="fr" sz="2240" b="1">
                <a:solidFill>
                  <a:schemeClr val="dk1"/>
                </a:solidFill>
              </a:rPr>
              <a:t>MS</a:t>
            </a:r>
            <a:r>
              <a:rPr lang="fr" sz="2240">
                <a:solidFill>
                  <a:schemeClr val="dk1"/>
                </a:solidFill>
              </a:rPr>
              <a:t> Planeta Educar Luanda </a:t>
            </a:r>
            <a:r>
              <a:rPr lang="fr" sz="2240" b="1">
                <a:solidFill>
                  <a:schemeClr val="dk1"/>
                </a:solidFill>
              </a:rPr>
              <a:t>Angola</a:t>
            </a:r>
            <a:endParaRPr sz="2240" b="1">
              <a:solidFill>
                <a:schemeClr val="dk1"/>
              </a:solidFill>
            </a:endParaRPr>
          </a:p>
          <a:p>
            <a:pPr marL="0" lvl="0" indent="0" algn="ctr" rtl="0">
              <a:lnSpc>
                <a:spcPct val="105000"/>
              </a:lnSpc>
              <a:spcBef>
                <a:spcPts val="1200"/>
              </a:spcBef>
              <a:spcAft>
                <a:spcPts val="0"/>
              </a:spcAft>
              <a:buClr>
                <a:schemeClr val="dk1"/>
              </a:buClr>
              <a:buSzPts val="440"/>
              <a:buFont typeface="Arial"/>
              <a:buNone/>
            </a:pPr>
            <a:endParaRPr sz="660">
              <a:solidFill>
                <a:schemeClr val="dk1"/>
              </a:solidFill>
              <a:highlight>
                <a:srgbClr val="FCB900"/>
              </a:highlight>
            </a:endParaRPr>
          </a:p>
          <a:p>
            <a:pPr marL="0" lvl="0" indent="0" algn="l" rtl="0">
              <a:lnSpc>
                <a:spcPct val="105000"/>
              </a:lnSpc>
              <a:spcBef>
                <a:spcPts val="1200"/>
              </a:spcBef>
              <a:spcAft>
                <a:spcPts val="0"/>
              </a:spcAft>
              <a:buClr>
                <a:schemeClr val="dk1"/>
              </a:buClr>
              <a:buSzPts val="440"/>
              <a:buFont typeface="Arial"/>
              <a:buNone/>
            </a:pPr>
            <a:endParaRPr sz="180">
              <a:solidFill>
                <a:schemeClr val="dk1"/>
              </a:solidFill>
            </a:endParaRPr>
          </a:p>
          <a:p>
            <a:pPr marL="0" lvl="0" indent="0" algn="ctr" rtl="0">
              <a:lnSpc>
                <a:spcPct val="105000"/>
              </a:lnSpc>
              <a:spcBef>
                <a:spcPts val="1200"/>
              </a:spcBef>
              <a:spcAft>
                <a:spcPts val="1200"/>
              </a:spcAft>
              <a:buSzPts val="440"/>
              <a:buNone/>
            </a:pPr>
            <a:endParaRPr sz="703" b="1">
              <a:solidFill>
                <a:schemeClr val="dk1"/>
              </a:solidFill>
            </a:endParaRPr>
          </a:p>
        </p:txBody>
      </p:sp>
      <p:sp>
        <p:nvSpPr>
          <p:cNvPr id="73" name="Google Shape;73;p15"/>
          <p:cNvSpPr txBox="1"/>
          <p:nvPr/>
        </p:nvSpPr>
        <p:spPr>
          <a:xfrm>
            <a:off x="433350" y="2157675"/>
            <a:ext cx="4277700" cy="8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800">
                <a:solidFill>
                  <a:srgbClr val="38761D"/>
                </a:solidFill>
              </a:rPr>
              <a:t>Version multilingue réalisé par :</a:t>
            </a:r>
            <a:endParaRPr sz="1800">
              <a:solidFill>
                <a:srgbClr val="38761D"/>
              </a:solidFill>
            </a:endParaRPr>
          </a:p>
          <a:p>
            <a:pPr marL="0" lvl="0" indent="0" algn="l" rtl="0">
              <a:spcBef>
                <a:spcPts val="0"/>
              </a:spcBef>
              <a:spcAft>
                <a:spcPts val="0"/>
              </a:spcAft>
              <a:buNone/>
            </a:pPr>
            <a:endParaRPr sz="1800">
              <a:solidFill>
                <a:srgbClr val="38761D"/>
              </a:solidFill>
            </a:endParaRPr>
          </a:p>
          <a:p>
            <a:pPr marL="0" lvl="0" indent="0" algn="l" rtl="0">
              <a:spcBef>
                <a:spcPts val="0"/>
              </a:spcBef>
              <a:spcAft>
                <a:spcPts val="0"/>
              </a:spcAft>
              <a:buNone/>
            </a:pPr>
            <a:r>
              <a:rPr lang="fr" sz="1800">
                <a:solidFill>
                  <a:srgbClr val="38761D"/>
                </a:solidFill>
              </a:rPr>
              <a:t>( </a:t>
            </a:r>
            <a:r>
              <a:rPr lang="fr" sz="1600">
                <a:solidFill>
                  <a:srgbClr val="38761D"/>
                </a:solidFill>
              </a:rPr>
              <a:t>écrire ici le nom et la qualité des contributeurs</a:t>
            </a:r>
            <a:r>
              <a:rPr lang="fr" sz="1800">
                <a:solidFill>
                  <a:srgbClr val="38761D"/>
                </a:solidFill>
              </a:rPr>
              <a:t> )</a:t>
            </a:r>
            <a:endParaRPr sz="1800">
              <a:solidFill>
                <a:srgbClr val="38761D"/>
              </a:solidFill>
            </a:endParaRPr>
          </a:p>
          <a:p>
            <a:pPr marL="0" lvl="0" indent="0" algn="l" rtl="0">
              <a:spcBef>
                <a:spcPts val="0"/>
              </a:spcBef>
              <a:spcAft>
                <a:spcPts val="0"/>
              </a:spcAft>
              <a:buNone/>
            </a:pPr>
            <a:endParaRPr sz="1800">
              <a:solidFill>
                <a:srgbClr val="595959"/>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2"/>
          <p:cNvSpPr txBox="1">
            <a:spLocks noGrp="1"/>
          </p:cNvSpPr>
          <p:nvPr>
            <p:ph type="body" idx="1"/>
          </p:nvPr>
        </p:nvSpPr>
        <p:spPr>
          <a:xfrm>
            <a:off x="402000" y="2536138"/>
            <a:ext cx="4340400" cy="3810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fr" sz="19700" b="1">
                <a:solidFill>
                  <a:schemeClr val="dk1"/>
                </a:solidFill>
                <a:latin typeface="Caveat"/>
                <a:ea typeface="Caveat"/>
                <a:cs typeface="Caveat"/>
                <a:sym typeface="Caveat"/>
              </a:rPr>
              <a:t>FIN</a:t>
            </a:r>
            <a:endParaRPr sz="19700" b="1">
              <a:solidFill>
                <a:schemeClr val="dk1"/>
              </a:solidFill>
              <a:latin typeface="Caveat"/>
              <a:ea typeface="Caveat"/>
              <a:cs typeface="Caveat"/>
              <a:sym typeface="Cavea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43"/>
          <p:cNvSpPr txBox="1">
            <a:spLocks noGrp="1"/>
          </p:cNvSpPr>
          <p:nvPr>
            <p:ph type="title"/>
          </p:nvPr>
        </p:nvSpPr>
        <p:spPr>
          <a:xfrm>
            <a:off x="175350" y="140525"/>
            <a:ext cx="3090600"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1200"/>
              <a:t>illustration de la partie 8   par la classe (</a:t>
            </a:r>
            <a:r>
              <a:rPr lang="fr" sz="1200" b="1"/>
              <a:t>C)</a:t>
            </a:r>
            <a:endParaRPr sz="1200" b="1"/>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44"/>
          <p:cNvPicPr preferRelativeResize="0"/>
          <p:nvPr/>
        </p:nvPicPr>
        <p:blipFill>
          <a:blip r:embed="rId3">
            <a:alphaModFix/>
          </a:blip>
          <a:stretch>
            <a:fillRect/>
          </a:stretch>
        </p:blipFill>
        <p:spPr>
          <a:xfrm>
            <a:off x="-1026600" y="239550"/>
            <a:ext cx="5144400" cy="3858300"/>
          </a:xfrm>
          <a:prstGeom prst="rect">
            <a:avLst/>
          </a:prstGeom>
          <a:noFill/>
          <a:ln>
            <a:noFill/>
          </a:ln>
        </p:spPr>
      </p:pic>
      <p:sp>
        <p:nvSpPr>
          <p:cNvPr id="277" name="Google Shape;277;p44"/>
          <p:cNvSpPr txBox="1"/>
          <p:nvPr/>
        </p:nvSpPr>
        <p:spPr>
          <a:xfrm>
            <a:off x="792775" y="1725625"/>
            <a:ext cx="3764100" cy="6198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800">
              <a:solidFill>
                <a:schemeClr val="dk1"/>
              </a:solidFill>
            </a:endParaRPr>
          </a:p>
          <a:p>
            <a:pPr marL="0" lvl="0" indent="0" algn="l" rtl="0">
              <a:spcBef>
                <a:spcPts val="0"/>
              </a:spcBef>
              <a:spcAft>
                <a:spcPts val="0"/>
              </a:spcAft>
              <a:buNone/>
            </a:pPr>
            <a:r>
              <a:rPr lang="fr" sz="1800">
                <a:solidFill>
                  <a:schemeClr val="dk1"/>
                </a:solidFill>
              </a:rPr>
              <a:t>              Les éléments</a:t>
            </a:r>
            <a:endParaRPr sz="1800">
              <a:solidFill>
                <a:schemeClr val="dk1"/>
              </a:solidFill>
            </a:endParaRPr>
          </a:p>
          <a:p>
            <a:pPr marL="0" lvl="0" indent="0" algn="ctr" rtl="0">
              <a:spcBef>
                <a:spcPts val="0"/>
              </a:spcBef>
              <a:spcAft>
                <a:spcPts val="0"/>
              </a:spcAft>
              <a:buNone/>
            </a:pPr>
            <a:endParaRPr sz="1800">
              <a:solidFill>
                <a:schemeClr val="dk1"/>
              </a:solidFill>
            </a:endParaRPr>
          </a:p>
          <a:p>
            <a:pPr marL="0" lvl="0" indent="0" algn="ctr" rtl="0">
              <a:spcBef>
                <a:spcPts val="0"/>
              </a:spcBef>
              <a:spcAft>
                <a:spcPts val="0"/>
              </a:spcAft>
              <a:buNone/>
            </a:pPr>
            <a:endParaRPr sz="1800">
              <a:solidFill>
                <a:schemeClr val="dk1"/>
              </a:solidFill>
            </a:endParaRPr>
          </a:p>
          <a:p>
            <a:pPr marL="0" lvl="0" indent="0" algn="ctr" rtl="0">
              <a:spcBef>
                <a:spcPts val="0"/>
              </a:spcBef>
              <a:spcAft>
                <a:spcPts val="0"/>
              </a:spcAft>
              <a:buNone/>
            </a:pPr>
            <a:endParaRPr sz="1800">
              <a:solidFill>
                <a:schemeClr val="dk1"/>
              </a:solidFill>
            </a:endParaRPr>
          </a:p>
          <a:p>
            <a:pPr marL="0" lvl="0" indent="0" algn="ctr" rtl="0">
              <a:spcBef>
                <a:spcPts val="0"/>
              </a:spcBef>
              <a:spcAft>
                <a:spcPts val="0"/>
              </a:spcAft>
              <a:buNone/>
            </a:pPr>
            <a:endParaRPr sz="1800">
              <a:solidFill>
                <a:schemeClr val="dk1"/>
              </a:solidFill>
            </a:endParaRPr>
          </a:p>
          <a:p>
            <a:pPr marL="0" lvl="0" indent="0" algn="ctr" rtl="0">
              <a:spcBef>
                <a:spcPts val="0"/>
              </a:spcBef>
              <a:spcAft>
                <a:spcPts val="0"/>
              </a:spcAft>
              <a:buNone/>
            </a:pPr>
            <a:r>
              <a:rPr lang="fr" sz="1800">
                <a:solidFill>
                  <a:schemeClr val="dk1"/>
                </a:solidFill>
              </a:rPr>
              <a:t>M@termonde est un projet de lecture et d’écriture pour l’école maternelle ouvert à toutes les classes de la francophonie, sur le thème des </a:t>
            </a:r>
            <a:endParaRPr sz="1800">
              <a:solidFill>
                <a:schemeClr val="dk1"/>
              </a:solidFill>
            </a:endParaRPr>
          </a:p>
          <a:p>
            <a:pPr marL="0" lvl="0" indent="0" algn="ctr" rtl="0">
              <a:spcBef>
                <a:spcPts val="0"/>
              </a:spcBef>
              <a:spcAft>
                <a:spcPts val="0"/>
              </a:spcAft>
              <a:buNone/>
            </a:pPr>
            <a:r>
              <a:rPr lang="fr" sz="1800">
                <a:solidFill>
                  <a:schemeClr val="dk1"/>
                </a:solidFill>
              </a:rPr>
              <a:t>éléments :</a:t>
            </a:r>
            <a:endParaRPr sz="1800">
              <a:solidFill>
                <a:schemeClr val="dk1"/>
              </a:solidFill>
            </a:endParaRPr>
          </a:p>
          <a:p>
            <a:pPr marL="0" lvl="0" indent="0" algn="ctr" rtl="0">
              <a:spcBef>
                <a:spcPts val="0"/>
              </a:spcBef>
              <a:spcAft>
                <a:spcPts val="0"/>
              </a:spcAft>
              <a:buNone/>
            </a:pPr>
            <a:endParaRPr sz="1800">
              <a:solidFill>
                <a:schemeClr val="dk1"/>
              </a:solidFill>
            </a:endParaRPr>
          </a:p>
          <a:p>
            <a:pPr marL="0" lvl="0" indent="0" algn="ctr" rtl="0">
              <a:spcBef>
                <a:spcPts val="0"/>
              </a:spcBef>
              <a:spcAft>
                <a:spcPts val="0"/>
              </a:spcAft>
              <a:buClr>
                <a:schemeClr val="dk1"/>
              </a:buClr>
              <a:buSzPts val="1100"/>
              <a:buFont typeface="Arial"/>
              <a:buNone/>
            </a:pPr>
            <a:r>
              <a:rPr lang="fr" sz="1800">
                <a:solidFill>
                  <a:schemeClr val="dk1"/>
                </a:solidFill>
              </a:rPr>
              <a:t>Les classes qui ont participé, ont pu y réfléchir avec leurs camarades du monde entier.</a:t>
            </a:r>
            <a:endParaRPr sz="1800">
              <a:solidFill>
                <a:schemeClr val="dk1"/>
              </a:solidFill>
            </a:endParaRPr>
          </a:p>
          <a:p>
            <a:pPr marL="0" lvl="0" indent="0" algn="ctr" rtl="0">
              <a:spcBef>
                <a:spcPts val="0"/>
              </a:spcBef>
              <a:spcAft>
                <a:spcPts val="0"/>
              </a:spcAft>
              <a:buNone/>
            </a:pPr>
            <a:endParaRPr sz="1800">
              <a:solidFill>
                <a:schemeClr val="dk1"/>
              </a:solidFill>
            </a:endParaRPr>
          </a:p>
          <a:p>
            <a:pPr marL="0" lvl="0" indent="0" algn="ctr" rtl="0">
              <a:spcBef>
                <a:spcPts val="0"/>
              </a:spcBef>
              <a:spcAft>
                <a:spcPts val="0"/>
              </a:spcAft>
              <a:buNone/>
            </a:pPr>
            <a:r>
              <a:rPr lang="fr" sz="1800">
                <a:solidFill>
                  <a:schemeClr val="dk1"/>
                </a:solidFill>
              </a:rPr>
              <a:t> –</a:t>
            </a:r>
            <a:endParaRPr sz="1800" b="1">
              <a:solidFill>
                <a:schemeClr val="dk1"/>
              </a:solidFill>
            </a:endParaRPr>
          </a:p>
          <a:p>
            <a:pPr marL="0" lvl="0" indent="0" algn="ctr" rtl="0">
              <a:lnSpc>
                <a:spcPct val="115000"/>
              </a:lnSpc>
              <a:spcBef>
                <a:spcPts val="0"/>
              </a:spcBef>
              <a:spcAft>
                <a:spcPts val="0"/>
              </a:spcAft>
              <a:buNone/>
            </a:pPr>
            <a:r>
              <a:rPr lang="fr" sz="1800">
                <a:solidFill>
                  <a:schemeClr val="dk1"/>
                </a:solidFill>
              </a:rPr>
              <a:t>Merci et bravo à tous!</a:t>
            </a:r>
            <a:endParaRPr sz="1800">
              <a:solidFill>
                <a:schemeClr val="dk1"/>
              </a:solidFill>
            </a:endParaRPr>
          </a:p>
          <a:p>
            <a:pPr marL="0" lvl="0" indent="0" algn="ctr" rtl="0">
              <a:spcBef>
                <a:spcPts val="1200"/>
              </a:spcBef>
              <a:spcAft>
                <a:spcPts val="0"/>
              </a:spcAft>
              <a:buClr>
                <a:schemeClr val="dk1"/>
              </a:buClr>
              <a:buSzPts val="1100"/>
              <a:buFont typeface="Arial"/>
              <a:buNone/>
            </a:pPr>
            <a:r>
              <a:rPr lang="fr" sz="1800">
                <a:solidFill>
                  <a:schemeClr val="dk1"/>
                </a:solidFill>
              </a:rPr>
              <a:t>Printemps 2024</a:t>
            </a:r>
            <a:endParaRPr sz="1800">
              <a:solidFill>
                <a:schemeClr val="dk1"/>
              </a:solidFill>
            </a:endParaRPr>
          </a:p>
          <a:p>
            <a:pPr marL="0" lvl="0" indent="0" algn="ctr" rtl="0">
              <a:lnSpc>
                <a:spcPct val="115000"/>
              </a:lnSpc>
              <a:spcBef>
                <a:spcPts val="0"/>
              </a:spcBef>
              <a:spcAft>
                <a:spcPts val="1200"/>
              </a:spcAft>
              <a:buNone/>
            </a:pPr>
            <a:endParaRPr sz="1800">
              <a:solidFill>
                <a:schemeClr val="dk1"/>
              </a:solidFill>
            </a:endParaRPr>
          </a:p>
        </p:txBody>
      </p:sp>
      <p:pic>
        <p:nvPicPr>
          <p:cNvPr id="278" name="Google Shape;278;p44"/>
          <p:cNvPicPr preferRelativeResize="0"/>
          <p:nvPr/>
        </p:nvPicPr>
        <p:blipFill>
          <a:blip r:embed="rId4">
            <a:alphaModFix/>
          </a:blip>
          <a:stretch>
            <a:fillRect/>
          </a:stretch>
        </p:blipFill>
        <p:spPr>
          <a:xfrm>
            <a:off x="578525" y="7666300"/>
            <a:ext cx="4572000" cy="990600"/>
          </a:xfrm>
          <a:prstGeom prst="rect">
            <a:avLst/>
          </a:prstGeom>
          <a:noFill/>
          <a:ln>
            <a:noFill/>
          </a:ln>
        </p:spPr>
      </p:pic>
      <p:pic>
        <p:nvPicPr>
          <p:cNvPr id="279" name="Google Shape;279;p44"/>
          <p:cNvPicPr preferRelativeResize="0"/>
          <p:nvPr/>
        </p:nvPicPr>
        <p:blipFill rotWithShape="1">
          <a:blip r:embed="rId5">
            <a:alphaModFix/>
          </a:blip>
          <a:srcRect b="11253"/>
          <a:stretch/>
        </p:blipFill>
        <p:spPr>
          <a:xfrm>
            <a:off x="3251675" y="1176312"/>
            <a:ext cx="1490925" cy="19847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6"/>
          <p:cNvSpPr txBox="1">
            <a:spLocks noGrp="1"/>
          </p:cNvSpPr>
          <p:nvPr>
            <p:ph type="title"/>
          </p:nvPr>
        </p:nvSpPr>
        <p:spPr>
          <a:xfrm>
            <a:off x="350712" y="2044296"/>
            <a:ext cx="4793700" cy="1002000"/>
          </a:xfrm>
          <a:prstGeom prst="rect">
            <a:avLst/>
          </a:prstGeom>
        </p:spPr>
        <p:txBody>
          <a:bodyPr spcFirstLastPara="1" wrap="square" lIns="91425" tIns="91425" rIns="91425" bIns="91425" anchor="t" anchorCtr="0">
            <a:noAutofit/>
          </a:bodyPr>
          <a:lstStyle/>
          <a:p>
            <a:pPr marL="0" lvl="0" indent="0" algn="l" rtl="0">
              <a:lnSpc>
                <a:spcPct val="115000"/>
              </a:lnSpc>
              <a:spcBef>
                <a:spcPts val="1800"/>
              </a:spcBef>
              <a:spcAft>
                <a:spcPts val="400"/>
              </a:spcAft>
              <a:buClr>
                <a:schemeClr val="dk1"/>
              </a:buClr>
              <a:buSzPts val="1100"/>
              <a:buFont typeface="Arial"/>
              <a:buNone/>
            </a:pPr>
            <a:r>
              <a:rPr lang="fr" sz="1700" b="1" u="sng">
                <a:solidFill>
                  <a:schemeClr val="hlink"/>
                </a:solidFill>
                <a:hlinkClick r:id="rId3"/>
              </a:rPr>
              <a:t>La petite poule rousse</a:t>
            </a:r>
            <a:endParaRPr/>
          </a:p>
        </p:txBody>
      </p:sp>
      <p:sp>
        <p:nvSpPr>
          <p:cNvPr id="79" name="Google Shape;79;p16"/>
          <p:cNvSpPr txBox="1">
            <a:spLocks noGrp="1"/>
          </p:cNvSpPr>
          <p:nvPr>
            <p:ph type="body" idx="1"/>
          </p:nvPr>
        </p:nvSpPr>
        <p:spPr>
          <a:xfrm>
            <a:off x="638838" y="2570425"/>
            <a:ext cx="3686400" cy="3204900"/>
          </a:xfrm>
          <a:prstGeom prst="rect">
            <a:avLst/>
          </a:prstGeom>
        </p:spPr>
        <p:txBody>
          <a:bodyPr spcFirstLastPara="1" wrap="square" lIns="91425" tIns="91425" rIns="91425" bIns="91425" anchor="t" anchorCtr="0">
            <a:normAutofit/>
          </a:bodyPr>
          <a:lstStyle/>
          <a:p>
            <a:pPr marL="0" lvl="0" indent="0" algn="l" rtl="0">
              <a:spcBef>
                <a:spcPts val="1200"/>
              </a:spcBef>
              <a:spcAft>
                <a:spcPts val="0"/>
              </a:spcAft>
              <a:buClr>
                <a:schemeClr val="dk1"/>
              </a:buClr>
              <a:buSzPts val="1100"/>
              <a:buFont typeface="Arial"/>
              <a:buNone/>
            </a:pPr>
            <a:endParaRPr sz="1100">
              <a:solidFill>
                <a:schemeClr val="dk1"/>
              </a:solidFill>
            </a:endParaRPr>
          </a:p>
          <a:p>
            <a:pPr marL="0" lvl="0" indent="0" algn="l" rtl="0">
              <a:spcBef>
                <a:spcPts val="1800"/>
              </a:spcBef>
              <a:spcAft>
                <a:spcPts val="0"/>
              </a:spcAft>
              <a:buClr>
                <a:schemeClr val="dk1"/>
              </a:buClr>
              <a:buSzPts val="1100"/>
              <a:buFont typeface="Arial"/>
              <a:buNone/>
            </a:pPr>
            <a:endParaRPr sz="1700" b="1">
              <a:solidFill>
                <a:schemeClr val="dk1"/>
              </a:solidFill>
            </a:endParaRPr>
          </a:p>
          <a:p>
            <a:pPr marL="0" lvl="0" indent="0" algn="l" rtl="0">
              <a:spcBef>
                <a:spcPts val="1200"/>
              </a:spcBef>
              <a:spcAft>
                <a:spcPts val="0"/>
              </a:spcAft>
              <a:buClr>
                <a:schemeClr val="dk1"/>
              </a:buClr>
              <a:buSzPts val="1100"/>
              <a:buFont typeface="Arial"/>
              <a:buNone/>
            </a:pPr>
            <a:r>
              <a:rPr lang="fr" sz="1100">
                <a:solidFill>
                  <a:schemeClr val="dk1"/>
                </a:solidFill>
              </a:rPr>
              <a:t>La petite poule rousse veut planter du maïs, mais rien ne pousse dans cette terre, il y a trop de cailloux… Qui va l’aider?</a:t>
            </a:r>
            <a:endParaRPr sz="1100">
              <a:solidFill>
                <a:schemeClr val="dk1"/>
              </a:solidFill>
            </a:endParaRPr>
          </a:p>
          <a:p>
            <a:pPr marL="0" lvl="0" indent="0" algn="l" rtl="0">
              <a:spcBef>
                <a:spcPts val="1200"/>
              </a:spcBef>
              <a:spcAft>
                <a:spcPts val="1200"/>
              </a:spcAft>
              <a:buNone/>
            </a:pPr>
            <a:endParaRPr/>
          </a:p>
        </p:txBody>
      </p:sp>
      <p:sp>
        <p:nvSpPr>
          <p:cNvPr id="80" name="Google Shape;80;p16"/>
          <p:cNvSpPr txBox="1"/>
          <p:nvPr/>
        </p:nvSpPr>
        <p:spPr>
          <a:xfrm>
            <a:off x="265050" y="761075"/>
            <a:ext cx="46143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3300" b="1"/>
              <a:t>LA TERRE</a:t>
            </a:r>
            <a:endParaRPr sz="3300" b="1"/>
          </a:p>
        </p:txBody>
      </p:sp>
      <p:pic>
        <p:nvPicPr>
          <p:cNvPr id="81" name="Google Shape;81;p16"/>
          <p:cNvPicPr preferRelativeResize="0"/>
          <p:nvPr/>
        </p:nvPicPr>
        <p:blipFill>
          <a:blip r:embed="rId4">
            <a:alphaModFix/>
          </a:blip>
          <a:stretch>
            <a:fillRect/>
          </a:stretch>
        </p:blipFill>
        <p:spPr>
          <a:xfrm>
            <a:off x="42600" y="5026850"/>
            <a:ext cx="5059200" cy="337148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7"/>
          <p:cNvSpPr txBox="1">
            <a:spLocks noGrp="1"/>
          </p:cNvSpPr>
          <p:nvPr>
            <p:ph type="title"/>
          </p:nvPr>
        </p:nvSpPr>
        <p:spPr>
          <a:xfrm>
            <a:off x="232500" y="92899"/>
            <a:ext cx="4793700" cy="758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fr" sz="3133"/>
              <a:t>Le principe</a:t>
            </a:r>
            <a:r>
              <a:rPr lang="fr" sz="3433"/>
              <a:t> </a:t>
            </a:r>
            <a:r>
              <a:rPr lang="fr" sz="3133"/>
              <a:t>: </a:t>
            </a:r>
            <a:endParaRPr sz="3133"/>
          </a:p>
        </p:txBody>
      </p:sp>
      <p:sp>
        <p:nvSpPr>
          <p:cNvPr id="87" name="Google Shape;87;p17"/>
          <p:cNvSpPr txBox="1">
            <a:spLocks noGrp="1"/>
          </p:cNvSpPr>
          <p:nvPr>
            <p:ph type="body" idx="1"/>
          </p:nvPr>
        </p:nvSpPr>
        <p:spPr>
          <a:xfrm>
            <a:off x="319575" y="778625"/>
            <a:ext cx="4489500" cy="1978200"/>
          </a:xfrm>
          <a:prstGeom prst="rect">
            <a:avLst/>
          </a:prstGeom>
        </p:spPr>
        <p:txBody>
          <a:bodyPr spcFirstLastPara="1" wrap="square" lIns="91425" tIns="91425" rIns="91425" bIns="91425" anchor="t" anchorCtr="0">
            <a:normAutofit fontScale="62500" lnSpcReduction="20000"/>
          </a:bodyPr>
          <a:lstStyle/>
          <a:p>
            <a:pPr marL="0" lvl="0" indent="0" algn="l" rtl="0">
              <a:spcBef>
                <a:spcPts val="1200"/>
              </a:spcBef>
              <a:spcAft>
                <a:spcPts val="0"/>
              </a:spcAft>
              <a:buClr>
                <a:schemeClr val="dk1"/>
              </a:buClr>
              <a:buSzPct val="43202"/>
              <a:buFont typeface="Arial"/>
              <a:buNone/>
            </a:pPr>
            <a:r>
              <a:rPr lang="fr" sz="2546">
                <a:solidFill>
                  <a:schemeClr val="dk1"/>
                </a:solidFill>
              </a:rPr>
              <a:t>La première semaine seule la </a:t>
            </a:r>
            <a:r>
              <a:rPr lang="fr" sz="2546" b="1">
                <a:solidFill>
                  <a:schemeClr val="dk1"/>
                </a:solidFill>
              </a:rPr>
              <a:t>classe A</a:t>
            </a:r>
            <a:r>
              <a:rPr lang="fr" sz="2546">
                <a:solidFill>
                  <a:schemeClr val="dk1"/>
                </a:solidFill>
              </a:rPr>
              <a:t> écrit la suite de l’histoire parties 1 et 2.</a:t>
            </a:r>
            <a:endParaRPr sz="2546">
              <a:solidFill>
                <a:schemeClr val="dk1"/>
              </a:solidFill>
            </a:endParaRPr>
          </a:p>
          <a:p>
            <a:pPr marL="0" lvl="0" indent="0" algn="l" rtl="0">
              <a:spcBef>
                <a:spcPts val="1200"/>
              </a:spcBef>
              <a:spcAft>
                <a:spcPts val="0"/>
              </a:spcAft>
              <a:buClr>
                <a:schemeClr val="dk1"/>
              </a:buClr>
              <a:buSzPct val="43202"/>
              <a:buFont typeface="Arial"/>
              <a:buNone/>
            </a:pPr>
            <a:r>
              <a:rPr lang="fr" sz="2546">
                <a:solidFill>
                  <a:schemeClr val="dk1"/>
                </a:solidFill>
              </a:rPr>
              <a:t>La deuxième semaine, c’est la </a:t>
            </a:r>
            <a:r>
              <a:rPr lang="fr" sz="2546" b="1">
                <a:solidFill>
                  <a:schemeClr val="dk1"/>
                </a:solidFill>
              </a:rPr>
              <a:t>classe B</a:t>
            </a:r>
            <a:r>
              <a:rPr lang="fr" sz="2546">
                <a:solidFill>
                  <a:schemeClr val="dk1"/>
                </a:solidFill>
              </a:rPr>
              <a:t> qui continue à écrire à  la suite de la classe A (partie 3 et 4) et simultanément,  la  </a:t>
            </a:r>
            <a:r>
              <a:rPr lang="fr" sz="2546" b="1">
                <a:solidFill>
                  <a:schemeClr val="dk1"/>
                </a:solidFill>
              </a:rPr>
              <a:t>classe C</a:t>
            </a:r>
            <a:r>
              <a:rPr lang="fr" sz="2546">
                <a:solidFill>
                  <a:schemeClr val="dk1"/>
                </a:solidFill>
              </a:rPr>
              <a:t> illustre la partie 1 et la </a:t>
            </a:r>
            <a:r>
              <a:rPr lang="fr" sz="2546" b="1">
                <a:solidFill>
                  <a:schemeClr val="dk1"/>
                </a:solidFill>
              </a:rPr>
              <a:t>classe  D</a:t>
            </a:r>
            <a:r>
              <a:rPr lang="fr" sz="2546">
                <a:solidFill>
                  <a:schemeClr val="dk1"/>
                </a:solidFill>
              </a:rPr>
              <a:t> la partie 2.</a:t>
            </a:r>
            <a:endParaRPr sz="2546">
              <a:solidFill>
                <a:schemeClr val="dk1"/>
              </a:solidFill>
            </a:endParaRPr>
          </a:p>
          <a:p>
            <a:pPr marL="0" lvl="0" indent="0" algn="l" rtl="0">
              <a:spcBef>
                <a:spcPts val="1200"/>
              </a:spcBef>
              <a:spcAft>
                <a:spcPts val="1200"/>
              </a:spcAft>
              <a:buNone/>
            </a:pPr>
            <a:endParaRPr sz="2000">
              <a:solidFill>
                <a:schemeClr val="dk1"/>
              </a:solidFill>
            </a:endParaRPr>
          </a:p>
        </p:txBody>
      </p:sp>
      <p:sp>
        <p:nvSpPr>
          <p:cNvPr id="88" name="Google Shape;88;p17"/>
          <p:cNvSpPr txBox="1"/>
          <p:nvPr/>
        </p:nvSpPr>
        <p:spPr>
          <a:xfrm>
            <a:off x="319575" y="3303425"/>
            <a:ext cx="1609800" cy="2539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Clr>
                <a:schemeClr val="dk1"/>
              </a:buClr>
              <a:buSzPts val="1100"/>
              <a:buFont typeface="Arial"/>
              <a:buNone/>
            </a:pPr>
            <a:r>
              <a:rPr lang="fr" sz="1500">
                <a:solidFill>
                  <a:schemeClr val="dk1"/>
                </a:solidFill>
              </a:rPr>
              <a:t>La troisième semaine, la</a:t>
            </a:r>
            <a:r>
              <a:rPr lang="fr" sz="1500" b="1">
                <a:solidFill>
                  <a:schemeClr val="dk1"/>
                </a:solidFill>
              </a:rPr>
              <a:t> classe C</a:t>
            </a:r>
            <a:r>
              <a:rPr lang="fr" sz="1500">
                <a:solidFill>
                  <a:schemeClr val="dk1"/>
                </a:solidFill>
              </a:rPr>
              <a:t> écrit les parties 5 et 6 tandis que la </a:t>
            </a:r>
            <a:r>
              <a:rPr lang="fr" sz="1500" b="1">
                <a:solidFill>
                  <a:schemeClr val="dk1"/>
                </a:solidFill>
              </a:rPr>
              <a:t>classe D</a:t>
            </a:r>
            <a:r>
              <a:rPr lang="fr" sz="1500">
                <a:solidFill>
                  <a:schemeClr val="dk1"/>
                </a:solidFill>
              </a:rPr>
              <a:t> illustre la partie 3 et la </a:t>
            </a:r>
            <a:r>
              <a:rPr lang="fr" sz="1500" b="1">
                <a:solidFill>
                  <a:schemeClr val="dk1"/>
                </a:solidFill>
              </a:rPr>
              <a:t>classe A</a:t>
            </a:r>
            <a:r>
              <a:rPr lang="fr" sz="1500">
                <a:solidFill>
                  <a:schemeClr val="dk1"/>
                </a:solidFill>
              </a:rPr>
              <a:t> la partie 4.</a:t>
            </a:r>
            <a:endParaRPr sz="1800"/>
          </a:p>
        </p:txBody>
      </p:sp>
      <p:sp>
        <p:nvSpPr>
          <p:cNvPr id="89" name="Google Shape;89;p17"/>
          <p:cNvSpPr txBox="1"/>
          <p:nvPr/>
        </p:nvSpPr>
        <p:spPr>
          <a:xfrm>
            <a:off x="410100" y="6285075"/>
            <a:ext cx="4324200" cy="2812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1100"/>
              <a:buFont typeface="Arial"/>
              <a:buNone/>
            </a:pPr>
            <a:r>
              <a:rPr lang="fr">
                <a:solidFill>
                  <a:schemeClr val="dk1"/>
                </a:solidFill>
              </a:rPr>
              <a:t>La quatrième semaine, la </a:t>
            </a:r>
            <a:r>
              <a:rPr lang="fr" b="1">
                <a:solidFill>
                  <a:schemeClr val="dk1"/>
                </a:solidFill>
              </a:rPr>
              <a:t>classe D</a:t>
            </a:r>
            <a:r>
              <a:rPr lang="fr">
                <a:solidFill>
                  <a:schemeClr val="dk1"/>
                </a:solidFill>
              </a:rPr>
              <a:t> écrit les parties 7 et 8 tandis que la</a:t>
            </a:r>
            <a:r>
              <a:rPr lang="fr" b="1">
                <a:solidFill>
                  <a:schemeClr val="dk1"/>
                </a:solidFill>
              </a:rPr>
              <a:t> classe A</a:t>
            </a:r>
            <a:r>
              <a:rPr lang="fr">
                <a:solidFill>
                  <a:schemeClr val="dk1"/>
                </a:solidFill>
              </a:rPr>
              <a:t> illustre la partie 5 et la </a:t>
            </a:r>
            <a:r>
              <a:rPr lang="fr" b="1">
                <a:solidFill>
                  <a:schemeClr val="dk1"/>
                </a:solidFill>
              </a:rPr>
              <a:t>classe B</a:t>
            </a:r>
            <a:r>
              <a:rPr lang="fr">
                <a:solidFill>
                  <a:schemeClr val="dk1"/>
                </a:solidFill>
              </a:rPr>
              <a:t> la partie 6</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fr">
                <a:solidFill>
                  <a:schemeClr val="dk1"/>
                </a:solidFill>
              </a:rPr>
              <a:t>La cinquième semaine aucune classe n’écrit tandis que la </a:t>
            </a:r>
            <a:r>
              <a:rPr lang="fr" b="1">
                <a:solidFill>
                  <a:schemeClr val="dk1"/>
                </a:solidFill>
              </a:rPr>
              <a:t>classe B</a:t>
            </a:r>
            <a:r>
              <a:rPr lang="fr">
                <a:solidFill>
                  <a:schemeClr val="dk1"/>
                </a:solidFill>
              </a:rPr>
              <a:t> illustre la partie 7 et la </a:t>
            </a:r>
            <a:r>
              <a:rPr lang="fr" b="1">
                <a:solidFill>
                  <a:schemeClr val="dk1"/>
                </a:solidFill>
              </a:rPr>
              <a:t>classe C</a:t>
            </a:r>
            <a:r>
              <a:rPr lang="fr">
                <a:solidFill>
                  <a:schemeClr val="dk1"/>
                </a:solidFill>
              </a:rPr>
              <a:t> la partie 8</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spcBef>
                <a:spcPts val="120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pic>
        <p:nvPicPr>
          <p:cNvPr id="90" name="Google Shape;90;p17"/>
          <p:cNvPicPr preferRelativeResize="0"/>
          <p:nvPr/>
        </p:nvPicPr>
        <p:blipFill>
          <a:blip r:embed="rId3">
            <a:alphaModFix/>
          </a:blip>
          <a:stretch>
            <a:fillRect/>
          </a:stretch>
        </p:blipFill>
        <p:spPr>
          <a:xfrm>
            <a:off x="2160900" y="2722245"/>
            <a:ext cx="2865250" cy="284843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175350" y="140525"/>
            <a:ext cx="1966800"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1200"/>
              <a:t>écriture classe A partie 1</a:t>
            </a:r>
            <a:endParaRPr sz="1200"/>
          </a:p>
        </p:txBody>
      </p:sp>
      <p:sp>
        <p:nvSpPr>
          <p:cNvPr id="96" name="Google Shape;96;p18"/>
          <p:cNvSpPr txBox="1"/>
          <p:nvPr/>
        </p:nvSpPr>
        <p:spPr>
          <a:xfrm>
            <a:off x="349350" y="594425"/>
            <a:ext cx="4720800" cy="8302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1100"/>
              <a:buFont typeface="Arial"/>
              <a:buNone/>
            </a:pPr>
            <a:r>
              <a:rPr lang="fr" sz="2200" dirty="0"/>
              <a:t>C’est l’histoire d’une petite poule qui veut planter du maïs au bord de la mer sous des galets.</a:t>
            </a:r>
            <a:br>
              <a:rPr lang="fr" sz="2200" dirty="0"/>
            </a:br>
            <a:r>
              <a:rPr lang="fr" sz="2200" dirty="0"/>
              <a:t> Elle bouge les galets mais ne trouve pas de terre.</a:t>
            </a:r>
            <a:endParaRPr sz="2200" dirty="0"/>
          </a:p>
          <a:p>
            <a:pPr marL="0" lvl="0" indent="0" algn="l" rtl="0">
              <a:lnSpc>
                <a:spcPct val="115000"/>
              </a:lnSpc>
              <a:spcBef>
                <a:spcPts val="1200"/>
              </a:spcBef>
              <a:spcAft>
                <a:spcPts val="0"/>
              </a:spcAft>
              <a:buClr>
                <a:schemeClr val="dk1"/>
              </a:buClr>
              <a:buSzPts val="1100"/>
              <a:buFont typeface="Arial"/>
              <a:buNone/>
            </a:pPr>
            <a:r>
              <a:rPr lang="fr" sz="2200" dirty="0"/>
              <a:t>Un monsieur s’approche, monsieur Lataupe Garden, et demande: </a:t>
            </a:r>
            <a:endParaRPr sz="2200" dirty="0"/>
          </a:p>
          <a:p>
            <a:pPr marL="0" lvl="0" indent="0" algn="l" rtl="0">
              <a:lnSpc>
                <a:spcPct val="115000"/>
              </a:lnSpc>
              <a:spcBef>
                <a:spcPts val="1200"/>
              </a:spcBef>
              <a:spcAft>
                <a:spcPts val="0"/>
              </a:spcAft>
              <a:buClr>
                <a:schemeClr val="dk1"/>
              </a:buClr>
              <a:buSzPts val="1100"/>
              <a:buFont typeface="Arial"/>
              <a:buNone/>
            </a:pPr>
            <a:r>
              <a:rPr lang="fr" sz="1700" dirty="0">
                <a:solidFill>
                  <a:schemeClr val="dk1"/>
                </a:solidFill>
              </a:rPr>
              <a:t>– </a:t>
            </a:r>
            <a:r>
              <a:rPr lang="fr" sz="2200" dirty="0"/>
              <a:t>Je peux t’aider ? </a:t>
            </a:r>
            <a:br>
              <a:rPr lang="fr" sz="2200" dirty="0"/>
            </a:br>
            <a:r>
              <a:rPr lang="fr" sz="2200" dirty="0"/>
              <a:t> La poule répond : </a:t>
            </a:r>
            <a:br>
              <a:rPr lang="fr" sz="2200" dirty="0"/>
            </a:br>
            <a:r>
              <a:rPr lang="fr" sz="2200" dirty="0"/>
              <a:t>_ Oui, s’il vous plait,  j’aimerais planter du maïs ici.</a:t>
            </a:r>
            <a:endParaRPr sz="2200" dirty="0"/>
          </a:p>
          <a:p>
            <a:pPr marL="0" lvl="0" indent="0" algn="l" rtl="0">
              <a:lnSpc>
                <a:spcPct val="115000"/>
              </a:lnSpc>
              <a:spcBef>
                <a:spcPts val="1200"/>
              </a:spcBef>
              <a:spcAft>
                <a:spcPts val="0"/>
              </a:spcAft>
              <a:buClr>
                <a:schemeClr val="dk1"/>
              </a:buClr>
              <a:buSzPts val="1100"/>
              <a:buFont typeface="Arial"/>
              <a:buNone/>
            </a:pPr>
            <a:r>
              <a:rPr lang="fr" sz="2200" dirty="0"/>
              <a:t>Monsieur Lataupe Garden dit alors : </a:t>
            </a:r>
            <a:r>
              <a:rPr lang="fr" sz="1700" dirty="0">
                <a:solidFill>
                  <a:schemeClr val="dk1"/>
                </a:solidFill>
              </a:rPr>
              <a:t>– </a:t>
            </a:r>
            <a:r>
              <a:rPr lang="fr" sz="2200" dirty="0"/>
              <a:t>Tu ne peux pas planter du maïs ici car il y a des galets . La poule est triste.</a:t>
            </a:r>
            <a:endParaRPr sz="2200" dirty="0"/>
          </a:p>
          <a:p>
            <a:pPr marL="0" lvl="0" indent="0" algn="l" rtl="0">
              <a:lnSpc>
                <a:spcPct val="115000"/>
              </a:lnSpc>
              <a:spcBef>
                <a:spcPts val="1200"/>
              </a:spcBef>
              <a:spcAft>
                <a:spcPts val="0"/>
              </a:spcAft>
              <a:buClr>
                <a:schemeClr val="dk1"/>
              </a:buClr>
              <a:buSzPts val="1100"/>
              <a:buFont typeface="Arial"/>
              <a:buNone/>
            </a:pPr>
            <a:r>
              <a:rPr lang="fr" sz="2200" dirty="0"/>
              <a:t>Monsieur Lataupe Garden dit :</a:t>
            </a:r>
            <a:endParaRPr sz="2200" dirty="0"/>
          </a:p>
          <a:p>
            <a:pPr marL="0" lvl="0" indent="0" algn="l" rtl="0">
              <a:lnSpc>
                <a:spcPct val="115000"/>
              </a:lnSpc>
              <a:spcBef>
                <a:spcPts val="1200"/>
              </a:spcBef>
              <a:spcAft>
                <a:spcPts val="1200"/>
              </a:spcAft>
              <a:buClr>
                <a:schemeClr val="dk1"/>
              </a:buClr>
              <a:buSzPts val="1100"/>
              <a:buFont typeface="Arial"/>
              <a:buNone/>
            </a:pPr>
            <a:r>
              <a:rPr lang="fr" sz="1700" dirty="0">
                <a:solidFill>
                  <a:schemeClr val="dk1"/>
                </a:solidFill>
              </a:rPr>
              <a:t>– </a:t>
            </a:r>
            <a:r>
              <a:rPr lang="fr" sz="2200" dirty="0"/>
              <a:t>Ne sois pas triste, on va trouver un autre endroit pour planter du maïs. Suis-moi ! .</a:t>
            </a:r>
            <a:endParaRPr sz="2200" dirty="0"/>
          </a:p>
        </p:txBody>
      </p:sp>
      <p:pic>
        <p:nvPicPr>
          <p:cNvPr id="97" name="Google Shape;97;p18"/>
          <p:cNvPicPr preferRelativeResize="0"/>
          <p:nvPr/>
        </p:nvPicPr>
        <p:blipFill>
          <a:blip r:embed="rId3">
            <a:alphaModFix/>
          </a:blip>
          <a:stretch>
            <a:fillRect/>
          </a:stretch>
        </p:blipFill>
        <p:spPr>
          <a:xfrm>
            <a:off x="3407963" y="8316300"/>
            <a:ext cx="1316274" cy="683708"/>
          </a:xfrm>
          <a:prstGeom prst="rect">
            <a:avLst/>
          </a:prstGeom>
          <a:noFill/>
          <a:ln>
            <a:noFill/>
          </a:ln>
        </p:spPr>
      </p:pic>
      <p:pic>
        <p:nvPicPr>
          <p:cNvPr id="98" name="Google Shape;98;p18"/>
          <p:cNvPicPr preferRelativeResize="0"/>
          <p:nvPr/>
        </p:nvPicPr>
        <p:blipFill>
          <a:blip r:embed="rId3">
            <a:alphaModFix/>
          </a:blip>
          <a:stretch>
            <a:fillRect/>
          </a:stretch>
        </p:blipFill>
        <p:spPr>
          <a:xfrm flipH="1">
            <a:off x="3575714" y="3534253"/>
            <a:ext cx="980749" cy="87684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175350" y="140525"/>
            <a:ext cx="1966800"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1200"/>
              <a:t>partie 1 multilingue</a:t>
            </a:r>
            <a:endParaRPr sz="1200"/>
          </a:p>
        </p:txBody>
      </p:sp>
      <p:sp>
        <p:nvSpPr>
          <p:cNvPr id="104" name="Google Shape;104;p19"/>
          <p:cNvSpPr txBox="1"/>
          <p:nvPr/>
        </p:nvSpPr>
        <p:spPr>
          <a:xfrm>
            <a:off x="370950" y="594425"/>
            <a:ext cx="4402500" cy="6217056"/>
          </a:xfrm>
          <a:prstGeom prst="rect">
            <a:avLst/>
          </a:prstGeom>
          <a:noFill/>
          <a:ln>
            <a:noFill/>
          </a:ln>
        </p:spPr>
        <p:txBody>
          <a:bodyPr spcFirstLastPara="1" wrap="square" lIns="91425" tIns="91425" rIns="91425" bIns="91425" anchor="t" anchorCtr="0">
            <a:spAutoFit/>
          </a:bodyPr>
          <a:lstStyle/>
          <a:p>
            <a:pPr lvl="0" algn="r" rtl="1"/>
            <a:r>
              <a:rPr lang="ar-MA" sz="2800" dirty="0">
                <a:solidFill>
                  <a:srgbClr val="38761D"/>
                </a:solidFill>
              </a:rPr>
              <a:t>إنها قصة دجاجة صغيرة تريد أن تغرس الذرة بجانب البحر.</a:t>
            </a:r>
          </a:p>
          <a:p>
            <a:pPr lvl="0" algn="r" rtl="1"/>
            <a:r>
              <a:rPr lang="ar-MA" sz="2800" dirty="0">
                <a:solidFill>
                  <a:srgbClr val="38761D"/>
                </a:solidFill>
              </a:rPr>
              <a:t>تحرك الحصى لكنها لا تجد التربة.</a:t>
            </a:r>
          </a:p>
          <a:p>
            <a:pPr lvl="0" algn="r" rtl="1"/>
            <a:r>
              <a:rPr lang="ar-MA" sz="2800" dirty="0">
                <a:solidFill>
                  <a:srgbClr val="38761D"/>
                </a:solidFill>
              </a:rPr>
              <a:t>يقترب رجل نبيل، السيد </a:t>
            </a:r>
            <a:r>
              <a:rPr lang="ar-MA" sz="2800" dirty="0" err="1">
                <a:solidFill>
                  <a:srgbClr val="38761D"/>
                </a:solidFill>
              </a:rPr>
              <a:t>لاتوب</a:t>
            </a:r>
            <a:r>
              <a:rPr lang="ar-MA" sz="2800" dirty="0">
                <a:solidFill>
                  <a:srgbClr val="38761D"/>
                </a:solidFill>
              </a:rPr>
              <a:t> </a:t>
            </a:r>
            <a:r>
              <a:rPr lang="ar-MA" sz="2800" dirty="0" err="1">
                <a:solidFill>
                  <a:srgbClr val="38761D"/>
                </a:solidFill>
              </a:rPr>
              <a:t>كاردن</a:t>
            </a:r>
            <a:r>
              <a:rPr lang="ar-MA" sz="2800" dirty="0">
                <a:solidFill>
                  <a:srgbClr val="38761D"/>
                </a:solidFill>
              </a:rPr>
              <a:t> ويسأل:</a:t>
            </a:r>
          </a:p>
          <a:p>
            <a:pPr lvl="0" algn="r" rtl="1"/>
            <a:r>
              <a:rPr lang="ar-MA" sz="2800" dirty="0">
                <a:solidFill>
                  <a:srgbClr val="38761D"/>
                </a:solidFill>
              </a:rPr>
              <a:t>«يمكنني مساعدتك ؟» تقول الدجاجة، «نعم، من فضلك،  أريد أن أغرس الذرة هنا».</a:t>
            </a:r>
          </a:p>
          <a:p>
            <a:pPr lvl="0" algn="r" rtl="1"/>
            <a:r>
              <a:rPr lang="ar-MA" sz="2800" dirty="0">
                <a:solidFill>
                  <a:srgbClr val="38761D"/>
                </a:solidFill>
              </a:rPr>
              <a:t>ثم قال السيد </a:t>
            </a:r>
            <a:r>
              <a:rPr lang="ar-MA" sz="2800" dirty="0" err="1">
                <a:solidFill>
                  <a:srgbClr val="38761D"/>
                </a:solidFill>
              </a:rPr>
              <a:t>لاتوب</a:t>
            </a:r>
            <a:r>
              <a:rPr lang="ar-MA" sz="2800" dirty="0">
                <a:solidFill>
                  <a:srgbClr val="38761D"/>
                </a:solidFill>
              </a:rPr>
              <a:t> </a:t>
            </a:r>
            <a:r>
              <a:rPr lang="ar-MA" sz="2800" dirty="0" err="1">
                <a:solidFill>
                  <a:srgbClr val="38761D"/>
                </a:solidFill>
              </a:rPr>
              <a:t>كاردن</a:t>
            </a:r>
            <a:r>
              <a:rPr lang="ar-MA" sz="2800" dirty="0">
                <a:solidFill>
                  <a:srgbClr val="38761D"/>
                </a:solidFill>
              </a:rPr>
              <a:t> </a:t>
            </a:r>
            <a:r>
              <a:rPr lang="fr-FR" sz="2800" dirty="0">
                <a:solidFill>
                  <a:srgbClr val="38761D"/>
                </a:solidFill>
              </a:rPr>
              <a:t>: "</a:t>
            </a:r>
            <a:r>
              <a:rPr lang="ar-MA" sz="2800" dirty="0">
                <a:solidFill>
                  <a:srgbClr val="38761D"/>
                </a:solidFill>
              </a:rPr>
              <a:t>لا يمكنك غرس الذرة هنا لأن هناك حصى. الدجاجة حزينة.</a:t>
            </a:r>
          </a:p>
          <a:p>
            <a:pPr lvl="0" algn="r" rtl="1"/>
            <a:r>
              <a:rPr lang="ar-MA" sz="2800" dirty="0">
                <a:solidFill>
                  <a:srgbClr val="38761D"/>
                </a:solidFill>
              </a:rPr>
              <a:t>قال السيد </a:t>
            </a:r>
            <a:r>
              <a:rPr lang="ar-MA" sz="2800" dirty="0" err="1">
                <a:solidFill>
                  <a:srgbClr val="38761D"/>
                </a:solidFill>
              </a:rPr>
              <a:t>لاتوب</a:t>
            </a:r>
            <a:r>
              <a:rPr lang="ar-MA" sz="2800" dirty="0">
                <a:solidFill>
                  <a:srgbClr val="38761D"/>
                </a:solidFill>
              </a:rPr>
              <a:t> </a:t>
            </a:r>
            <a:r>
              <a:rPr lang="ar-MA" sz="2800" dirty="0" err="1">
                <a:solidFill>
                  <a:srgbClr val="38761D"/>
                </a:solidFill>
              </a:rPr>
              <a:t>كاردن</a:t>
            </a:r>
            <a:r>
              <a:rPr lang="ar-MA" sz="2800" dirty="0">
                <a:solidFill>
                  <a:srgbClr val="38761D"/>
                </a:solidFill>
              </a:rPr>
              <a:t> لا تحزني، سنجد مكانًا آخر لزراعة الذرة. اتبعني!</a:t>
            </a:r>
            <a:endParaRPr sz="2800" dirty="0">
              <a:solidFill>
                <a:srgbClr val="38761D"/>
              </a:solidFill>
            </a:endParaRPr>
          </a:p>
        </p:txBody>
      </p:sp>
      <p:pic>
        <p:nvPicPr>
          <p:cNvPr id="105" name="Google Shape;105;p19"/>
          <p:cNvPicPr preferRelativeResize="0"/>
          <p:nvPr/>
        </p:nvPicPr>
        <p:blipFill>
          <a:blip r:embed="rId5">
            <a:alphaModFix/>
          </a:blip>
          <a:stretch>
            <a:fillRect/>
          </a:stretch>
        </p:blipFill>
        <p:spPr>
          <a:xfrm>
            <a:off x="1843275" y="8303450"/>
            <a:ext cx="1238250" cy="696550"/>
          </a:xfrm>
          <a:prstGeom prst="rect">
            <a:avLst/>
          </a:prstGeom>
          <a:noFill/>
          <a:ln>
            <a:noFill/>
          </a:ln>
        </p:spPr>
      </p:pic>
      <p:pic>
        <p:nvPicPr>
          <p:cNvPr id="2" name="Matermonde groupe 1 Yanis e Zineb zayd nada">
            <a:hlinkClick r:id="" action="ppaction://media"/>
            <a:extLst>
              <a:ext uri="{FF2B5EF4-FFF2-40B4-BE49-F238E27FC236}">
                <a16:creationId xmlns:a16="http://schemas.microsoft.com/office/drawing/2014/main" id="{8CA850E0-F8DA-489A-A31B-081683FDD1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28519" y="7169981"/>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3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0"/>
          <p:cNvSpPr txBox="1">
            <a:spLocks noGrp="1"/>
          </p:cNvSpPr>
          <p:nvPr>
            <p:ph type="title"/>
          </p:nvPr>
        </p:nvSpPr>
        <p:spPr>
          <a:xfrm>
            <a:off x="175350" y="140525"/>
            <a:ext cx="3090600"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1200"/>
              <a:t>illustration de la partie 1 par la classe C</a:t>
            </a:r>
            <a:endParaRPr sz="1200"/>
          </a:p>
        </p:txBody>
      </p:sp>
      <p:pic>
        <p:nvPicPr>
          <p:cNvPr id="111" name="Google Shape;111;p20"/>
          <p:cNvPicPr preferRelativeResize="0"/>
          <p:nvPr/>
        </p:nvPicPr>
        <p:blipFill>
          <a:blip r:embed="rId3">
            <a:alphaModFix/>
          </a:blip>
          <a:stretch>
            <a:fillRect/>
          </a:stretch>
        </p:blipFill>
        <p:spPr>
          <a:xfrm>
            <a:off x="152400" y="849500"/>
            <a:ext cx="4839598" cy="59344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175350" y="140525"/>
            <a:ext cx="1966800"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1200"/>
              <a:t>écriture classe A partie 2</a:t>
            </a:r>
            <a:endParaRPr sz="1200"/>
          </a:p>
        </p:txBody>
      </p:sp>
      <p:sp>
        <p:nvSpPr>
          <p:cNvPr id="117" name="Google Shape;117;p21"/>
          <p:cNvSpPr txBox="1">
            <a:spLocks noGrp="1"/>
          </p:cNvSpPr>
          <p:nvPr>
            <p:ph type="body" idx="1"/>
          </p:nvPr>
        </p:nvSpPr>
        <p:spPr>
          <a:xfrm>
            <a:off x="423975" y="889150"/>
            <a:ext cx="4598100" cy="68913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Clr>
                <a:schemeClr val="dk1"/>
              </a:buClr>
              <a:buSzPts val="1100"/>
              <a:buFont typeface="Arial"/>
              <a:buNone/>
            </a:pPr>
            <a:r>
              <a:rPr lang="fr" sz="2200" dirty="0">
                <a:solidFill>
                  <a:schemeClr val="dk1"/>
                </a:solidFill>
              </a:rPr>
              <a:t>La Poule et Monsieur Lataupe Garden se dirigent vers la forêt.</a:t>
            </a:r>
            <a:endParaRPr sz="2200" dirty="0">
              <a:solidFill>
                <a:schemeClr val="dk1"/>
              </a:solidFill>
            </a:endParaRPr>
          </a:p>
          <a:p>
            <a:pPr marL="0" lvl="0" indent="0" algn="l" rtl="0">
              <a:spcBef>
                <a:spcPts val="1200"/>
              </a:spcBef>
              <a:spcAft>
                <a:spcPts val="0"/>
              </a:spcAft>
              <a:buClr>
                <a:schemeClr val="dk1"/>
              </a:buClr>
              <a:buSzPts val="1100"/>
              <a:buFont typeface="Arial"/>
              <a:buNone/>
            </a:pPr>
            <a:br>
              <a:rPr lang="fr" sz="2200" dirty="0">
                <a:solidFill>
                  <a:schemeClr val="dk1"/>
                </a:solidFill>
              </a:rPr>
            </a:br>
            <a:r>
              <a:rPr lang="fr" sz="2200" dirty="0">
                <a:solidFill>
                  <a:schemeClr val="dk1"/>
                </a:solidFill>
              </a:rPr>
              <a:t>Monsieur Lataupe Garden dit :</a:t>
            </a:r>
            <a:endParaRPr sz="2200" dirty="0">
              <a:solidFill>
                <a:schemeClr val="dk1"/>
              </a:solidFill>
            </a:endParaRPr>
          </a:p>
          <a:p>
            <a:pPr marL="0" lvl="0" indent="0" algn="l" rtl="0">
              <a:spcBef>
                <a:spcPts val="1200"/>
              </a:spcBef>
              <a:spcAft>
                <a:spcPts val="0"/>
              </a:spcAft>
              <a:buClr>
                <a:schemeClr val="dk1"/>
              </a:buClr>
              <a:buSzPts val="1100"/>
              <a:buFont typeface="Arial"/>
              <a:buNone/>
            </a:pPr>
            <a:r>
              <a:rPr lang="fr" sz="1700" dirty="0">
                <a:solidFill>
                  <a:schemeClr val="dk1"/>
                </a:solidFill>
              </a:rPr>
              <a:t>– </a:t>
            </a:r>
            <a:r>
              <a:rPr lang="fr" sz="2200" dirty="0">
                <a:solidFill>
                  <a:schemeClr val="dk1"/>
                </a:solidFill>
              </a:rPr>
              <a:t>Et voilà ! Je pense qu’on trouvera un bel endroit pour y faire pousser ton maïs.</a:t>
            </a:r>
            <a:endParaRPr sz="2200" dirty="0">
              <a:solidFill>
                <a:schemeClr val="dk1"/>
              </a:solidFill>
            </a:endParaRPr>
          </a:p>
          <a:p>
            <a:pPr marL="0" lvl="0" indent="0" algn="l" rtl="0">
              <a:spcBef>
                <a:spcPts val="1200"/>
              </a:spcBef>
              <a:spcAft>
                <a:spcPts val="0"/>
              </a:spcAft>
              <a:buClr>
                <a:schemeClr val="dk1"/>
              </a:buClr>
              <a:buSzPts val="1100"/>
              <a:buFont typeface="Arial"/>
              <a:buNone/>
            </a:pPr>
            <a:r>
              <a:rPr lang="fr" sz="2200" dirty="0">
                <a:solidFill>
                  <a:schemeClr val="dk1"/>
                </a:solidFill>
              </a:rPr>
              <a:t>Tout d’un coup, un ours s’approche des deux personnages.</a:t>
            </a:r>
            <a:endParaRPr sz="2200" dirty="0">
              <a:solidFill>
                <a:schemeClr val="dk1"/>
              </a:solidFill>
            </a:endParaRPr>
          </a:p>
          <a:p>
            <a:pPr marL="0" lvl="0" indent="0" algn="l" rtl="0">
              <a:spcBef>
                <a:spcPts val="1200"/>
              </a:spcBef>
              <a:spcAft>
                <a:spcPts val="0"/>
              </a:spcAft>
              <a:buClr>
                <a:schemeClr val="dk1"/>
              </a:buClr>
              <a:buSzPts val="1100"/>
              <a:buFont typeface="Arial"/>
              <a:buNone/>
            </a:pPr>
            <a:r>
              <a:rPr lang="fr" sz="2200" dirty="0">
                <a:solidFill>
                  <a:schemeClr val="dk1"/>
                </a:solidFill>
              </a:rPr>
              <a:t>La poule et Monsieur Lataupe Garden se mettent à crier.</a:t>
            </a:r>
            <a:endParaRPr sz="2200" dirty="0">
              <a:solidFill>
                <a:schemeClr val="dk1"/>
              </a:solidFill>
            </a:endParaRPr>
          </a:p>
          <a:p>
            <a:pPr marL="0" lvl="0" indent="0" algn="l" rtl="0">
              <a:spcBef>
                <a:spcPts val="1200"/>
              </a:spcBef>
              <a:spcAft>
                <a:spcPts val="0"/>
              </a:spcAft>
              <a:buClr>
                <a:schemeClr val="dk1"/>
              </a:buClr>
              <a:buSzPts val="1100"/>
              <a:buFont typeface="Arial"/>
              <a:buNone/>
            </a:pPr>
            <a:r>
              <a:rPr lang="fr" sz="2200" dirty="0">
                <a:solidFill>
                  <a:schemeClr val="dk1"/>
                </a:solidFill>
              </a:rPr>
              <a:t>La poule dit :</a:t>
            </a:r>
            <a:endParaRPr sz="2200" dirty="0">
              <a:solidFill>
                <a:schemeClr val="dk1"/>
              </a:solidFill>
            </a:endParaRPr>
          </a:p>
          <a:p>
            <a:pPr marL="0" lvl="0" indent="0" algn="l" rtl="0">
              <a:spcBef>
                <a:spcPts val="1200"/>
              </a:spcBef>
              <a:spcAft>
                <a:spcPts val="0"/>
              </a:spcAft>
              <a:buClr>
                <a:schemeClr val="dk1"/>
              </a:buClr>
              <a:buSzPts val="1100"/>
              <a:buFont typeface="Arial"/>
              <a:buNone/>
            </a:pPr>
            <a:r>
              <a:rPr lang="fr" sz="1700" dirty="0">
                <a:solidFill>
                  <a:schemeClr val="dk1"/>
                </a:solidFill>
              </a:rPr>
              <a:t>–  </a:t>
            </a:r>
            <a:r>
              <a:rPr lang="fr" sz="2200" dirty="0">
                <a:solidFill>
                  <a:schemeClr val="dk1"/>
                </a:solidFill>
              </a:rPr>
              <a:t>Vite, il faut s’échapper !</a:t>
            </a:r>
            <a:endParaRPr sz="2200" dirty="0">
              <a:solidFill>
                <a:schemeClr val="dk1"/>
              </a:solidFill>
            </a:endParaRPr>
          </a:p>
          <a:p>
            <a:pPr marL="0" lvl="0" indent="0" algn="l" rtl="0">
              <a:lnSpc>
                <a:spcPct val="95000"/>
              </a:lnSpc>
              <a:spcBef>
                <a:spcPts val="1200"/>
              </a:spcBef>
              <a:spcAft>
                <a:spcPts val="1200"/>
              </a:spcAft>
              <a:buNone/>
            </a:pPr>
            <a:endParaRPr sz="2300" dirty="0"/>
          </a:p>
        </p:txBody>
      </p:sp>
      <p:pic>
        <p:nvPicPr>
          <p:cNvPr id="118" name="Google Shape;118;p21"/>
          <p:cNvPicPr preferRelativeResize="0"/>
          <p:nvPr/>
        </p:nvPicPr>
        <p:blipFill>
          <a:blip r:embed="rId3">
            <a:alphaModFix/>
          </a:blip>
          <a:stretch>
            <a:fillRect/>
          </a:stretch>
        </p:blipFill>
        <p:spPr>
          <a:xfrm>
            <a:off x="2028262" y="7306799"/>
            <a:ext cx="1087875" cy="14626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TotalTime>
  <Words>1523</Words>
  <Application>Microsoft Office PowerPoint</Application>
  <PresentationFormat>Personnalisé</PresentationFormat>
  <Paragraphs>167</Paragraphs>
  <Slides>32</Slides>
  <Notes>32</Notes>
  <HiddenSlides>0</HiddenSlides>
  <MMClips>8</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32</vt:i4>
      </vt:variant>
    </vt:vector>
  </HeadingPairs>
  <TitlesOfParts>
    <vt:vector size="35" baseType="lpstr">
      <vt:lpstr>Arial</vt:lpstr>
      <vt:lpstr>Caveat</vt:lpstr>
      <vt:lpstr>Simple Light</vt:lpstr>
      <vt:lpstr>Présentation PowerPoint</vt:lpstr>
      <vt:lpstr>Les classes participantes  à la session 2024</vt:lpstr>
      <vt:lpstr>Groupe 4</vt:lpstr>
      <vt:lpstr>La petite poule rousse</vt:lpstr>
      <vt:lpstr>Le principe : </vt:lpstr>
      <vt:lpstr>écriture classe A partie 1</vt:lpstr>
      <vt:lpstr>partie 1 multilingue</vt:lpstr>
      <vt:lpstr>illustration de la partie 1 par la classe C</vt:lpstr>
      <vt:lpstr>écriture classe A partie 2</vt:lpstr>
      <vt:lpstr>partie 2 multilingue</vt:lpstr>
      <vt:lpstr>illustration de la partie 2 par la classe D  illustration provisoire </vt:lpstr>
      <vt:lpstr>écriture classe B partie 3</vt:lpstr>
      <vt:lpstr>partie 3 multilingue</vt:lpstr>
      <vt:lpstr>illustration de la partie 3 par la classe C</vt:lpstr>
      <vt:lpstr>écriture classe B partie 4</vt:lpstr>
      <vt:lpstr>partie 4 multilingue</vt:lpstr>
      <vt:lpstr>illustration de la partie 4 par la classe A</vt:lpstr>
      <vt:lpstr>écriture classe C partie 5</vt:lpstr>
      <vt:lpstr>partie 5 multilingue</vt:lpstr>
      <vt:lpstr>illustration de la partie 5 par la classe(B) </vt:lpstr>
      <vt:lpstr>écriture classe C partie 6</vt:lpstr>
      <vt:lpstr>partie 6 multilingue</vt:lpstr>
      <vt:lpstr>illustration de la partie 6  par la classe B</vt:lpstr>
      <vt:lpstr>écriture classe D partie 7</vt:lpstr>
      <vt:lpstr>partie 7 multilingue</vt:lpstr>
      <vt:lpstr>illustration de la partie 7   par la classe (A)</vt:lpstr>
      <vt:lpstr>écriture classe D partie 8</vt:lpstr>
      <vt:lpstr>Présentation PowerPoint</vt:lpstr>
      <vt:lpstr>partie 8 multilingue</vt:lpstr>
      <vt:lpstr>Présentation PowerPoint</vt:lpstr>
      <vt:lpstr>illustration de la partie 8   par la classe (C)</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HP</dc:creator>
  <cp:lastModifiedBy>OUAFAA.LOURAGLI</cp:lastModifiedBy>
  <cp:revision>11</cp:revision>
  <dcterms:modified xsi:type="dcterms:W3CDTF">2024-05-12T11:44:41Z</dcterms:modified>
</cp:coreProperties>
</file>