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3gpp" ContentType="video/3gpp"/>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5145088" cy="8999538"/>
  <p:notesSz cx="6858000" cy="9144000"/>
  <p:embeddedFontLst>
    <p:embeddedFont>
      <p:font typeface="Caveat" panose="020B060402020202020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35">
          <p15:clr>
            <a:srgbClr val="A4A3A4"/>
          </p15:clr>
        </p15:guide>
        <p15:guide id="2"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2150" y="58"/>
      </p:cViewPr>
      <p:guideLst>
        <p:guide orient="horz" pos="2835"/>
        <p:guide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449317" y="685800"/>
            <a:ext cx="1959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dcfa5bcc95_1_113: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dcfa5bcc95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dcfa5bcc95_1_11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dcfa5bcc95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dcfa5bcc95_1_123: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dcfa5bcc95_1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dcfa5bcc95_1_12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dcfa5bcc95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dcfa5bcc95_1_133: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dcfa5bcc95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28990bc81c_0_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28990bc8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28990bc81c_0_6: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28990bc81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2e3f68113d_0_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2e3f6811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28990bc81c_0_16: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28990bc81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29bdf9b651_0_1: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29bdf9b65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cfa5bcc95_1_13: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cfa5bcc95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29bdf9b651_0_6: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29bdf9b65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2c132d1769_0_67: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2c132d176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2c132d1769_0_2: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2c132d176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2c132d1769_0_62: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2c132d176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2c132d1769_0_7: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2c132d176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2c132d1769_0_12: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2c132d176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3c9ecd9b4b_0_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3c9ecd9b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3c9ecd9b4b_0_1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3c9ecd9b4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3c9ecd9b4b_0_21: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3c9ecd9b4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dcfa5bcc95_1_6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dcfa5bcc95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dcfa5bcc95_1_73: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dcfa5bcc95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dcfa5bcc95_1_3: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dcfa5bcc95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dcfa5bcc95_1_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dcfa5bcc95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161dbab932_0_7: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161dbab93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dcfa5bcc95_1_97: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dcfa5bcc95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dcfa5bcc95_1_10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dcfa5bcc95_1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75367" y="1302843"/>
            <a:ext cx="4793700" cy="3591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175362" y="4959099"/>
            <a:ext cx="4793700" cy="138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75362" y="1935477"/>
            <a:ext cx="4793700" cy="3435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175362" y="5515704"/>
            <a:ext cx="4793700" cy="22761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75362" y="3763517"/>
            <a:ext cx="4793700" cy="1473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75362" y="778696"/>
            <a:ext cx="4793700" cy="1002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75362" y="778696"/>
            <a:ext cx="4793700" cy="1002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175362" y="2016579"/>
            <a:ext cx="2250300" cy="59781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2718701" y="2016579"/>
            <a:ext cx="2250300" cy="59781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75362" y="778696"/>
            <a:ext cx="4793700" cy="1002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175362" y="972178"/>
            <a:ext cx="1579800" cy="1322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175362" y="2431496"/>
            <a:ext cx="1579800" cy="556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75814" y="787664"/>
            <a:ext cx="3582600" cy="71580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2572200" y="-219"/>
            <a:ext cx="2572200" cy="9000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149370" y="2157787"/>
            <a:ext cx="2275800" cy="2593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149370" y="4904768"/>
            <a:ext cx="2275800" cy="2161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2778955" y="1266973"/>
            <a:ext cx="2158800" cy="64656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175362" y="7402581"/>
            <a:ext cx="3375000" cy="1058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75362" y="778696"/>
            <a:ext cx="4793700" cy="1002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175362" y="2016579"/>
            <a:ext cx="4793700" cy="59781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4766591" y="8159609"/>
            <a:ext cx="308700" cy="688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6.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6.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6.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6.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6.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6.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3gpp"/><Relationship Id="rId7" Type="http://schemas.openxmlformats.org/officeDocument/2006/relationships/image" Target="../media/image6.jpg"/><Relationship Id="rId2" Type="http://schemas.openxmlformats.org/officeDocument/2006/relationships/video" Target="../media/media2.3gpp"/><Relationship Id="rId1" Type="http://schemas.microsoft.com/office/2007/relationships/media" Target="../media/media2.3gpp"/><Relationship Id="rId6" Type="http://schemas.openxmlformats.org/officeDocument/2006/relationships/notesSlide" Target="../notesSlides/notesSlide22.xml"/><Relationship Id="rId5" Type="http://schemas.openxmlformats.org/officeDocument/2006/relationships/slideLayout" Target="../slideLayouts/slideLayout3.xml"/><Relationship Id="rId4" Type="http://schemas.openxmlformats.org/officeDocument/2006/relationships/video" Target="../media/media3.3gpp"/></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5.3gpp"/><Relationship Id="rId7" Type="http://schemas.openxmlformats.org/officeDocument/2006/relationships/image" Target="../media/image6.jpg"/><Relationship Id="rId2" Type="http://schemas.openxmlformats.org/officeDocument/2006/relationships/audio" Target="../media/media4.3gpp"/><Relationship Id="rId1" Type="http://schemas.microsoft.com/office/2007/relationships/media" Target="../media/media4.3gpp"/><Relationship Id="rId6" Type="http://schemas.openxmlformats.org/officeDocument/2006/relationships/notesSlide" Target="../notesSlides/notesSlide24.xml"/><Relationship Id="rId5" Type="http://schemas.openxmlformats.org/officeDocument/2006/relationships/slideLayout" Target="../slideLayouts/slideLayout3.xml"/><Relationship Id="rId4" Type="http://schemas.openxmlformats.org/officeDocument/2006/relationships/audio" Target="../media/media5.3gpp"/></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s://christianvoltz.com/act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6.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3423731"/>
            <a:ext cx="5144400" cy="2557989"/>
          </a:xfrm>
          <a:prstGeom prst="rect">
            <a:avLst/>
          </a:prstGeom>
          <a:noFill/>
          <a:ln>
            <a:noFill/>
          </a:ln>
        </p:spPr>
      </p:pic>
      <p:pic>
        <p:nvPicPr>
          <p:cNvPr id="55" name="Google Shape;55;p13"/>
          <p:cNvPicPr preferRelativeResize="0"/>
          <p:nvPr/>
        </p:nvPicPr>
        <p:blipFill>
          <a:blip r:embed="rId4">
            <a:alphaModFix/>
          </a:blip>
          <a:stretch>
            <a:fillRect/>
          </a:stretch>
        </p:blipFill>
        <p:spPr>
          <a:xfrm>
            <a:off x="102875" y="6960595"/>
            <a:ext cx="4839600" cy="1048580"/>
          </a:xfrm>
          <a:prstGeom prst="rect">
            <a:avLst/>
          </a:prstGeom>
          <a:noFill/>
          <a:ln>
            <a:noFill/>
          </a:ln>
        </p:spPr>
      </p:pic>
      <p:pic>
        <p:nvPicPr>
          <p:cNvPr id="56" name="Google Shape;56;p13"/>
          <p:cNvPicPr preferRelativeResize="0"/>
          <p:nvPr/>
        </p:nvPicPr>
        <p:blipFill>
          <a:blip r:embed="rId5">
            <a:alphaModFix/>
          </a:blip>
          <a:stretch>
            <a:fillRect/>
          </a:stretch>
        </p:blipFill>
        <p:spPr>
          <a:xfrm>
            <a:off x="152400" y="152400"/>
            <a:ext cx="4740550" cy="2668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écriture classe D partie 3</a:t>
            </a:r>
            <a:endParaRPr sz="1200"/>
          </a:p>
        </p:txBody>
      </p:sp>
      <p:sp>
        <p:nvSpPr>
          <p:cNvPr id="122" name="Google Shape;122;p22"/>
          <p:cNvSpPr txBox="1"/>
          <p:nvPr/>
        </p:nvSpPr>
        <p:spPr>
          <a:xfrm>
            <a:off x="257175" y="1810150"/>
            <a:ext cx="4711800" cy="5978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fr" sz="2500">
                <a:solidFill>
                  <a:schemeClr val="dk1"/>
                </a:solidFill>
              </a:rPr>
              <a:t>_ Ecris-lui une lettre, dit Bobo. Je vais lui apporter. En volant je pourrai le rattraper!</a:t>
            </a:r>
            <a:endParaRPr sz="2500">
              <a:solidFill>
                <a:schemeClr val="dk1"/>
              </a:solidFill>
            </a:endParaRPr>
          </a:p>
          <a:p>
            <a:pPr marL="0" lvl="0" indent="0" algn="l" rtl="0">
              <a:lnSpc>
                <a:spcPct val="115000"/>
              </a:lnSpc>
              <a:spcBef>
                <a:spcPts val="1200"/>
              </a:spcBef>
              <a:spcAft>
                <a:spcPts val="0"/>
              </a:spcAft>
              <a:buNone/>
            </a:pPr>
            <a:endParaRPr sz="2500">
              <a:solidFill>
                <a:schemeClr val="dk1"/>
              </a:solidFill>
            </a:endParaRPr>
          </a:p>
          <a:p>
            <a:pPr marL="0" lvl="0" indent="0" algn="l" rtl="0">
              <a:lnSpc>
                <a:spcPct val="115000"/>
              </a:lnSpc>
              <a:spcBef>
                <a:spcPts val="1200"/>
              </a:spcBef>
              <a:spcAft>
                <a:spcPts val="1200"/>
              </a:spcAft>
              <a:buNone/>
            </a:pPr>
            <a:r>
              <a:rPr lang="fr" sz="2500">
                <a:solidFill>
                  <a:schemeClr val="dk1"/>
                </a:solidFill>
              </a:rPr>
              <a:t>Palla rentre à sa maison. Il commence à écrire son message.</a:t>
            </a:r>
            <a:endParaRPr sz="2500">
              <a:solidFill>
                <a:schemeClr val="dk1"/>
              </a:solidFill>
            </a:endParaRPr>
          </a:p>
        </p:txBody>
      </p:sp>
      <p:pic>
        <p:nvPicPr>
          <p:cNvPr id="123" name="Google Shape;123;p22"/>
          <p:cNvPicPr preferRelativeResize="0"/>
          <p:nvPr/>
        </p:nvPicPr>
        <p:blipFill>
          <a:blip r:embed="rId5">
            <a:alphaModFix/>
          </a:blip>
          <a:stretch>
            <a:fillRect/>
          </a:stretch>
        </p:blipFill>
        <p:spPr>
          <a:xfrm>
            <a:off x="1699088" y="7557375"/>
            <a:ext cx="873125" cy="873124"/>
          </a:xfrm>
          <a:prstGeom prst="rect">
            <a:avLst/>
          </a:prstGeom>
          <a:noFill/>
          <a:ln>
            <a:noFill/>
          </a:ln>
        </p:spPr>
      </p:pic>
      <p:pic>
        <p:nvPicPr>
          <p:cNvPr id="124" name="Google Shape;124;p22"/>
          <p:cNvPicPr preferRelativeResize="0"/>
          <p:nvPr/>
        </p:nvPicPr>
        <p:blipFill>
          <a:blip r:embed="rId5">
            <a:alphaModFix/>
          </a:blip>
          <a:stretch>
            <a:fillRect/>
          </a:stretch>
        </p:blipFill>
        <p:spPr>
          <a:xfrm>
            <a:off x="3377253" y="7699450"/>
            <a:ext cx="588950" cy="588968"/>
          </a:xfrm>
          <a:prstGeom prst="rect">
            <a:avLst/>
          </a:prstGeom>
          <a:noFill/>
          <a:ln>
            <a:noFill/>
          </a:ln>
        </p:spPr>
      </p:pic>
      <p:pic>
        <p:nvPicPr>
          <p:cNvPr id="2" name="MSA histoire">
            <a:hlinkClick r:id="" action="ppaction://media"/>
            <a:extLst>
              <a:ext uri="{FF2B5EF4-FFF2-40B4-BE49-F238E27FC236}">
                <a16:creationId xmlns:a16="http://schemas.microsoft.com/office/drawing/2014/main" id="{2D118D1C-6E15-406F-A407-ED383515FAA5}"/>
              </a:ext>
            </a:extLst>
          </p:cNvPr>
          <p:cNvPicPr>
            <a:picLocks noChangeAspect="1"/>
          </p:cNvPicPr>
          <p:nvPr>
            <a:audioFile r:link="rId1"/>
            <p:extLst>
              <p:ext uri="{DAA4B4D4-6D71-4841-9C94-3DE7FCFB9230}">
                <p14:media xmlns:p14="http://schemas.microsoft.com/office/powerpoint/2010/main" r:embed="rId2">
                  <p14:trim st="94000" end="155560"/>
                </p14:media>
              </p:ext>
            </p:extLst>
          </p:nvPr>
        </p:nvPicPr>
        <p:blipFill>
          <a:blip r:embed="rId6"/>
          <a:stretch>
            <a:fillRect/>
          </a:stretch>
        </p:blipFill>
        <p:spPr>
          <a:xfrm>
            <a:off x="3133572" y="6072531"/>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illustration de la partie 3 par la classe F</a:t>
            </a:r>
            <a:endParaRPr sz="1200"/>
          </a:p>
        </p:txBody>
      </p:sp>
      <p:sp>
        <p:nvSpPr>
          <p:cNvPr id="130" name="Google Shape;130;p23"/>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1" name="Google Shape;131;p23"/>
          <p:cNvPicPr preferRelativeResize="0"/>
          <p:nvPr/>
        </p:nvPicPr>
        <p:blipFill>
          <a:blip r:embed="rId3">
            <a:alphaModFix/>
          </a:blip>
          <a:stretch>
            <a:fillRect/>
          </a:stretch>
        </p:blipFill>
        <p:spPr>
          <a:xfrm>
            <a:off x="87675" y="2016575"/>
            <a:ext cx="4969049" cy="5978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écriture classe D partie 4</a:t>
            </a:r>
            <a:endParaRPr sz="1200"/>
          </a:p>
        </p:txBody>
      </p:sp>
      <p:sp>
        <p:nvSpPr>
          <p:cNvPr id="137" name="Google Shape;137;p24"/>
          <p:cNvSpPr txBox="1"/>
          <p:nvPr/>
        </p:nvSpPr>
        <p:spPr>
          <a:xfrm>
            <a:off x="373800" y="2078500"/>
            <a:ext cx="4396800" cy="5033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fr" sz="2400">
                <a:solidFill>
                  <a:srgbClr val="000000"/>
                </a:solidFill>
              </a:rPr>
              <a:t>Le lendemain matin, le hérisson se rend au nid de Bobo avec sa lettre.</a:t>
            </a:r>
            <a:endParaRPr sz="2400">
              <a:solidFill>
                <a:srgbClr val="000000"/>
              </a:solidFill>
            </a:endParaRPr>
          </a:p>
          <a:p>
            <a:pPr marL="0" lvl="0" indent="0" algn="l" rtl="0">
              <a:lnSpc>
                <a:spcPct val="115000"/>
              </a:lnSpc>
              <a:spcBef>
                <a:spcPts val="1200"/>
              </a:spcBef>
              <a:spcAft>
                <a:spcPts val="0"/>
              </a:spcAft>
              <a:buNone/>
            </a:pPr>
            <a:r>
              <a:rPr lang="fr" sz="2400">
                <a:solidFill>
                  <a:srgbClr val="000000"/>
                </a:solidFill>
              </a:rPr>
              <a:t> Mais Bobo est mal en point. Il est malade et vomit. </a:t>
            </a:r>
            <a:endParaRPr sz="2400">
              <a:solidFill>
                <a:srgbClr val="000000"/>
              </a:solidFill>
            </a:endParaRPr>
          </a:p>
          <a:p>
            <a:pPr marL="0" lvl="0" indent="0" algn="l" rtl="0">
              <a:lnSpc>
                <a:spcPct val="115000"/>
              </a:lnSpc>
              <a:spcBef>
                <a:spcPts val="1200"/>
              </a:spcBef>
              <a:spcAft>
                <a:spcPts val="1200"/>
              </a:spcAft>
              <a:buNone/>
            </a:pPr>
            <a:r>
              <a:rPr lang="fr" sz="2400">
                <a:solidFill>
                  <a:srgbClr val="000000"/>
                </a:solidFill>
              </a:rPr>
              <a:t>Il a mangé des morceaux de plastique qu’il avait pris pour des vers de terre.</a:t>
            </a:r>
            <a:endParaRPr sz="2400">
              <a:solidFill>
                <a:srgbClr val="000000"/>
              </a:solidFill>
            </a:endParaRPr>
          </a:p>
        </p:txBody>
      </p:sp>
      <p:pic>
        <p:nvPicPr>
          <p:cNvPr id="138" name="Google Shape;138;p24"/>
          <p:cNvPicPr preferRelativeResize="0"/>
          <p:nvPr/>
        </p:nvPicPr>
        <p:blipFill>
          <a:blip r:embed="rId5">
            <a:alphaModFix/>
          </a:blip>
          <a:stretch>
            <a:fillRect/>
          </a:stretch>
        </p:blipFill>
        <p:spPr>
          <a:xfrm>
            <a:off x="2135638" y="7557375"/>
            <a:ext cx="873125" cy="873124"/>
          </a:xfrm>
          <a:prstGeom prst="rect">
            <a:avLst/>
          </a:prstGeom>
          <a:noFill/>
          <a:ln>
            <a:noFill/>
          </a:ln>
        </p:spPr>
      </p:pic>
      <p:pic>
        <p:nvPicPr>
          <p:cNvPr id="2" name="MSA histoire">
            <a:hlinkClick r:id="" action="ppaction://media"/>
            <a:extLst>
              <a:ext uri="{FF2B5EF4-FFF2-40B4-BE49-F238E27FC236}">
                <a16:creationId xmlns:a16="http://schemas.microsoft.com/office/drawing/2014/main" id="{E6676BDC-5517-434D-BDCF-9BB4C8C2BC80}"/>
              </a:ext>
            </a:extLst>
          </p:cNvPr>
          <p:cNvPicPr>
            <a:picLocks noChangeAspect="1"/>
          </p:cNvPicPr>
          <p:nvPr>
            <a:audioFile r:link="rId1"/>
            <p:extLst>
              <p:ext uri="{DAA4B4D4-6D71-4841-9C94-3DE7FCFB9230}">
                <p14:media xmlns:p14="http://schemas.microsoft.com/office/powerpoint/2010/main" r:embed="rId2">
                  <p14:trim st="119244" end="123660"/>
                </p14:media>
              </p:ext>
            </p:extLst>
          </p:nvPr>
        </p:nvPicPr>
        <p:blipFill>
          <a:blip r:embed="rId6"/>
          <a:stretch>
            <a:fillRect/>
          </a:stretch>
        </p:blipFill>
        <p:spPr>
          <a:xfrm>
            <a:off x="2328863" y="425608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illustration de la partie 4 par la classe A</a:t>
            </a:r>
            <a:endParaRPr sz="1200"/>
          </a:p>
        </p:txBody>
      </p:sp>
      <p:sp>
        <p:nvSpPr>
          <p:cNvPr id="144" name="Google Shape;144;p25"/>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5" name="Google Shape;145;p25"/>
          <p:cNvPicPr preferRelativeResize="0"/>
          <p:nvPr/>
        </p:nvPicPr>
        <p:blipFill>
          <a:blip r:embed="rId3">
            <a:alphaModFix/>
          </a:blip>
          <a:stretch>
            <a:fillRect/>
          </a:stretch>
        </p:blipFill>
        <p:spPr>
          <a:xfrm>
            <a:off x="152400" y="937325"/>
            <a:ext cx="4839599" cy="64445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écriture classe C partie 5</a:t>
            </a:r>
            <a:endParaRPr sz="1200"/>
          </a:p>
        </p:txBody>
      </p:sp>
      <p:sp>
        <p:nvSpPr>
          <p:cNvPr id="151" name="Google Shape;151;p26"/>
          <p:cNvSpPr txBox="1"/>
          <p:nvPr/>
        </p:nvSpPr>
        <p:spPr>
          <a:xfrm>
            <a:off x="534301" y="2016575"/>
            <a:ext cx="4434600" cy="5978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fr" sz="2400">
                <a:solidFill>
                  <a:schemeClr val="dk1"/>
                </a:solidFill>
              </a:rPr>
              <a:t>Bobo va prendre des médicaments et reste dans son nid pour guérir. Palla décide de donner sa lettre à Rosy la biche parce qu’elle a des grandes pattes et elle peut courir vite pour rattraper Turalo le lapin.</a:t>
            </a:r>
            <a:endParaRPr sz="2400">
              <a:solidFill>
                <a:schemeClr val="dk1"/>
              </a:solidFill>
            </a:endParaRPr>
          </a:p>
          <a:p>
            <a:pPr marL="0" lvl="0" indent="0" algn="l" rtl="0">
              <a:lnSpc>
                <a:spcPct val="115000"/>
              </a:lnSpc>
              <a:spcBef>
                <a:spcPts val="1200"/>
              </a:spcBef>
              <a:spcAft>
                <a:spcPts val="1200"/>
              </a:spcAft>
              <a:buNone/>
            </a:pPr>
            <a:endParaRPr sz="1800">
              <a:solidFill>
                <a:srgbClr val="595959"/>
              </a:solidFill>
            </a:endParaRPr>
          </a:p>
        </p:txBody>
      </p:sp>
      <p:pic>
        <p:nvPicPr>
          <p:cNvPr id="152" name="Google Shape;152;p26"/>
          <p:cNvPicPr preferRelativeResize="0"/>
          <p:nvPr/>
        </p:nvPicPr>
        <p:blipFill>
          <a:blip r:embed="rId5">
            <a:alphaModFix/>
          </a:blip>
          <a:stretch>
            <a:fillRect/>
          </a:stretch>
        </p:blipFill>
        <p:spPr>
          <a:xfrm rot="-5557708" flipH="1">
            <a:off x="1985905" y="7638716"/>
            <a:ext cx="873125" cy="873125"/>
          </a:xfrm>
          <a:prstGeom prst="rect">
            <a:avLst/>
          </a:prstGeom>
          <a:noFill/>
          <a:ln>
            <a:noFill/>
          </a:ln>
        </p:spPr>
      </p:pic>
      <p:pic>
        <p:nvPicPr>
          <p:cNvPr id="2" name="MSA histoire">
            <a:hlinkClick r:id="" action="ppaction://media"/>
            <a:extLst>
              <a:ext uri="{FF2B5EF4-FFF2-40B4-BE49-F238E27FC236}">
                <a16:creationId xmlns:a16="http://schemas.microsoft.com/office/drawing/2014/main" id="{FA0878A7-FBBC-4458-A5D9-FB10BCBF129C}"/>
              </a:ext>
            </a:extLst>
          </p:cNvPr>
          <p:cNvPicPr>
            <a:picLocks noChangeAspect="1"/>
          </p:cNvPicPr>
          <p:nvPr>
            <a:audioFile r:link="rId1"/>
            <p:extLst>
              <p:ext uri="{DAA4B4D4-6D71-4841-9C94-3DE7FCFB9230}">
                <p14:media xmlns:p14="http://schemas.microsoft.com/office/powerpoint/2010/main" r:embed="rId2">
                  <p14:trim st="151500" end="89000"/>
                </p14:media>
              </p:ext>
            </p:extLst>
          </p:nvPr>
        </p:nvPicPr>
        <p:blipFill>
          <a:blip r:embed="rId6"/>
          <a:stretch>
            <a:fillRect/>
          </a:stretch>
        </p:blipFill>
        <p:spPr>
          <a:xfrm>
            <a:off x="3749890" y="6332023"/>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illustration de la partie 5 par la classe E</a:t>
            </a:r>
            <a:endParaRPr sz="1200"/>
          </a:p>
        </p:txBody>
      </p:sp>
      <p:pic>
        <p:nvPicPr>
          <p:cNvPr id="158" name="Google Shape;158;p27"/>
          <p:cNvPicPr preferRelativeResize="0"/>
          <p:nvPr/>
        </p:nvPicPr>
        <p:blipFill>
          <a:blip r:embed="rId3">
            <a:alphaModFix/>
          </a:blip>
          <a:stretch>
            <a:fillRect/>
          </a:stretch>
        </p:blipFill>
        <p:spPr>
          <a:xfrm>
            <a:off x="144200" y="889075"/>
            <a:ext cx="4856000" cy="6410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8"/>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écriture classe C partie 6</a:t>
            </a:r>
            <a:endParaRPr sz="1200"/>
          </a:p>
        </p:txBody>
      </p:sp>
      <p:sp>
        <p:nvSpPr>
          <p:cNvPr id="164" name="Google Shape;164;p28"/>
          <p:cNvSpPr txBox="1">
            <a:spLocks noGrp="1"/>
          </p:cNvSpPr>
          <p:nvPr>
            <p:ph type="body" idx="1"/>
          </p:nvPr>
        </p:nvSpPr>
        <p:spPr>
          <a:xfrm>
            <a:off x="175351" y="2016575"/>
            <a:ext cx="43671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fr" sz="2400">
                <a:solidFill>
                  <a:schemeClr val="dk1"/>
                </a:solidFill>
              </a:rPr>
              <a:t>Palla est toujours en colère, Djadja veut le consoler et lui faire un câlin et un bisou.</a:t>
            </a:r>
            <a:endParaRPr sz="2400">
              <a:solidFill>
                <a:schemeClr val="dk1"/>
              </a:solidFill>
            </a:endParaRPr>
          </a:p>
          <a:p>
            <a:pPr marL="0" lvl="0" indent="0" algn="l" rtl="0">
              <a:spcBef>
                <a:spcPts val="1200"/>
              </a:spcBef>
              <a:spcAft>
                <a:spcPts val="0"/>
              </a:spcAft>
              <a:buClr>
                <a:schemeClr val="dk1"/>
              </a:buClr>
              <a:buSzPts val="1100"/>
              <a:buFont typeface="Arial"/>
              <a:buNone/>
            </a:pPr>
            <a:endParaRPr sz="2400">
              <a:solidFill>
                <a:schemeClr val="dk1"/>
              </a:solidFill>
            </a:endParaRPr>
          </a:p>
          <a:p>
            <a:pPr marL="0" lvl="0" indent="0" algn="l" rtl="0">
              <a:spcBef>
                <a:spcPts val="1200"/>
              </a:spcBef>
              <a:spcAft>
                <a:spcPts val="1200"/>
              </a:spcAft>
              <a:buClr>
                <a:schemeClr val="dk1"/>
              </a:buClr>
              <a:buSzPts val="1100"/>
              <a:buFont typeface="Arial"/>
              <a:buNone/>
            </a:pPr>
            <a:r>
              <a:rPr lang="fr" sz="2400">
                <a:solidFill>
                  <a:schemeClr val="dk1"/>
                </a:solidFill>
              </a:rPr>
              <a:t> Il veut aussi lui donner un petit coeur en cadeau.</a:t>
            </a:r>
            <a:endParaRPr sz="2400">
              <a:solidFill>
                <a:schemeClr val="dk1"/>
              </a:solidFill>
            </a:endParaRPr>
          </a:p>
        </p:txBody>
      </p:sp>
      <p:pic>
        <p:nvPicPr>
          <p:cNvPr id="165" name="Google Shape;165;p28"/>
          <p:cNvPicPr preferRelativeResize="0"/>
          <p:nvPr/>
        </p:nvPicPr>
        <p:blipFill>
          <a:blip r:embed="rId5">
            <a:alphaModFix/>
          </a:blip>
          <a:stretch>
            <a:fillRect/>
          </a:stretch>
        </p:blipFill>
        <p:spPr>
          <a:xfrm rot="5176841" flipH="1">
            <a:off x="1988075" y="6864175"/>
            <a:ext cx="873100" cy="982151"/>
          </a:xfrm>
          <a:prstGeom prst="rect">
            <a:avLst/>
          </a:prstGeom>
          <a:noFill/>
          <a:ln>
            <a:noFill/>
          </a:ln>
        </p:spPr>
      </p:pic>
      <p:pic>
        <p:nvPicPr>
          <p:cNvPr id="2" name="MSA histoire">
            <a:hlinkClick r:id="" action="ppaction://media"/>
            <a:extLst>
              <a:ext uri="{FF2B5EF4-FFF2-40B4-BE49-F238E27FC236}">
                <a16:creationId xmlns:a16="http://schemas.microsoft.com/office/drawing/2014/main" id="{70A839C1-4776-4D53-931F-0CA4825376AA}"/>
              </a:ext>
            </a:extLst>
          </p:cNvPr>
          <p:cNvPicPr>
            <a:picLocks noChangeAspect="1"/>
          </p:cNvPicPr>
          <p:nvPr>
            <a:audioFile r:link="rId1"/>
            <p:extLst>
              <p:ext uri="{DAA4B4D4-6D71-4841-9C94-3DE7FCFB9230}">
                <p14:media xmlns:p14="http://schemas.microsoft.com/office/powerpoint/2010/main" r:embed="rId2">
                  <p14:trim st="186500" end="64092"/>
                </p14:media>
              </p:ext>
            </p:extLst>
          </p:nvPr>
        </p:nvPicPr>
        <p:blipFill>
          <a:blip r:embed="rId6"/>
          <a:stretch>
            <a:fillRect/>
          </a:stretch>
        </p:blipFill>
        <p:spPr>
          <a:xfrm>
            <a:off x="3478041" y="559061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9"/>
          <p:cNvPicPr preferRelativeResize="0"/>
          <p:nvPr/>
        </p:nvPicPr>
        <p:blipFill>
          <a:blip r:embed="rId3">
            <a:alphaModFix/>
          </a:blip>
          <a:stretch>
            <a:fillRect/>
          </a:stretch>
        </p:blipFill>
        <p:spPr>
          <a:xfrm>
            <a:off x="286200" y="1037675"/>
            <a:ext cx="4628800" cy="6801400"/>
          </a:xfrm>
          <a:prstGeom prst="rect">
            <a:avLst/>
          </a:prstGeom>
          <a:noFill/>
          <a:ln>
            <a:noFill/>
          </a:ln>
        </p:spPr>
      </p:pic>
      <p:sp>
        <p:nvSpPr>
          <p:cNvPr id="171" name="Google Shape;171;p29"/>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illustration de la partie 6 par la classe D</a:t>
            </a: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écriture classe F partie 7</a:t>
            </a:r>
            <a:endParaRPr sz="1200"/>
          </a:p>
        </p:txBody>
      </p:sp>
      <p:sp>
        <p:nvSpPr>
          <p:cNvPr id="177" name="Google Shape;177;p30"/>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p>
            <a:pPr marL="0" lvl="0" indent="457200" algn="l" rtl="0">
              <a:lnSpc>
                <a:spcPct val="115000"/>
              </a:lnSpc>
              <a:spcBef>
                <a:spcPts val="0"/>
              </a:spcBef>
              <a:spcAft>
                <a:spcPts val="0"/>
              </a:spcAft>
              <a:buClr>
                <a:schemeClr val="dk1"/>
              </a:buClr>
              <a:buSzPts val="1100"/>
              <a:buFont typeface="Arial"/>
              <a:buNone/>
            </a:pPr>
            <a:r>
              <a:rPr lang="fr" sz="2400">
                <a:solidFill>
                  <a:schemeClr val="dk1"/>
                </a:solidFill>
              </a:rPr>
              <a:t>Rosy revient en colère chez Palla le hérisson pour lui annoncer que la lettre a bien été donnée. Mais Turalo le lapin l’a déchirée avant même de la lire. Djadja qui est encore chez Palla, n’en croit pas ses yeux.</a:t>
            </a:r>
            <a:endParaRPr sz="2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fr" sz="2400">
                <a:solidFill>
                  <a:schemeClr val="dk1"/>
                </a:solidFill>
              </a:rPr>
              <a:t>Palla, Rosy, Djadja  décident de tendre un piège à Turalo pour l’attraper et pouvoir lui parler. </a:t>
            </a:r>
            <a:endParaRPr sz="2400">
              <a:solidFill>
                <a:schemeClr val="dk1"/>
              </a:solidFill>
            </a:endParaRPr>
          </a:p>
          <a:p>
            <a:pPr marL="0" lvl="0" indent="0" algn="l" rtl="0">
              <a:spcBef>
                <a:spcPts val="1200"/>
              </a:spcBef>
              <a:spcAft>
                <a:spcPts val="1200"/>
              </a:spcAft>
              <a:buNone/>
            </a:pPr>
            <a:endParaRPr sz="2400">
              <a:solidFill>
                <a:schemeClr val="dk1"/>
              </a:solidFill>
            </a:endParaRPr>
          </a:p>
        </p:txBody>
      </p:sp>
      <p:pic>
        <p:nvPicPr>
          <p:cNvPr id="178" name="Google Shape;178;p30"/>
          <p:cNvPicPr preferRelativeResize="0"/>
          <p:nvPr/>
        </p:nvPicPr>
        <p:blipFill>
          <a:blip r:embed="rId5">
            <a:alphaModFix/>
          </a:blip>
          <a:stretch>
            <a:fillRect/>
          </a:stretch>
        </p:blipFill>
        <p:spPr>
          <a:xfrm rot="9187227" flipH="1">
            <a:off x="2054750" y="7445200"/>
            <a:ext cx="873101" cy="982150"/>
          </a:xfrm>
          <a:prstGeom prst="rect">
            <a:avLst/>
          </a:prstGeom>
          <a:noFill/>
          <a:ln>
            <a:noFill/>
          </a:ln>
        </p:spPr>
      </p:pic>
      <p:pic>
        <p:nvPicPr>
          <p:cNvPr id="2" name="MSA histoire">
            <a:hlinkClick r:id="" action="ppaction://media"/>
            <a:extLst>
              <a:ext uri="{FF2B5EF4-FFF2-40B4-BE49-F238E27FC236}">
                <a16:creationId xmlns:a16="http://schemas.microsoft.com/office/drawing/2014/main" id="{283B61B3-E351-4241-87DB-E1796E7B8EDF}"/>
              </a:ext>
            </a:extLst>
          </p:cNvPr>
          <p:cNvPicPr>
            <a:picLocks noChangeAspect="1"/>
          </p:cNvPicPr>
          <p:nvPr>
            <a:audioFile r:link="rId1"/>
            <p:extLst>
              <p:ext uri="{DAA4B4D4-6D71-4841-9C94-3DE7FCFB9230}">
                <p14:media xmlns:p14="http://schemas.microsoft.com/office/powerpoint/2010/main" r:embed="rId2">
                  <p14:trim st="210000" end="36160"/>
                </p14:media>
              </p:ext>
            </p:extLst>
          </p:nvPr>
        </p:nvPicPr>
        <p:blipFill>
          <a:blip r:embed="rId6"/>
          <a:stretch>
            <a:fillRect/>
          </a:stretch>
        </p:blipFill>
        <p:spPr>
          <a:xfrm>
            <a:off x="3193836" y="673927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illustration de la partie 7  par la classe </a:t>
            </a:r>
            <a:r>
              <a:rPr lang="fr" sz="1200" b="1"/>
              <a:t>A</a:t>
            </a:r>
            <a:endParaRPr sz="1200" b="1"/>
          </a:p>
        </p:txBody>
      </p:sp>
      <p:pic>
        <p:nvPicPr>
          <p:cNvPr id="184" name="Google Shape;184;p31"/>
          <p:cNvPicPr preferRelativeResize="0"/>
          <p:nvPr/>
        </p:nvPicPr>
        <p:blipFill>
          <a:blip r:embed="rId3">
            <a:alphaModFix/>
          </a:blip>
          <a:stretch>
            <a:fillRect/>
          </a:stretch>
        </p:blipFill>
        <p:spPr>
          <a:xfrm>
            <a:off x="314325" y="1261500"/>
            <a:ext cx="4669775" cy="6546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167061" y="884882"/>
            <a:ext cx="4566900" cy="1138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fr"/>
              <a:t>Les classes participantes </a:t>
            </a:r>
            <a:endParaRPr/>
          </a:p>
          <a:p>
            <a:pPr marL="0" lvl="0" indent="0" algn="ctr" rtl="0">
              <a:spcBef>
                <a:spcPts val="0"/>
              </a:spcBef>
              <a:spcAft>
                <a:spcPts val="0"/>
              </a:spcAft>
              <a:buNone/>
            </a:pPr>
            <a:r>
              <a:rPr lang="fr"/>
              <a:t>à la session 2023</a:t>
            </a:r>
            <a:endParaRPr/>
          </a:p>
        </p:txBody>
      </p:sp>
      <p:pic>
        <p:nvPicPr>
          <p:cNvPr id="62" name="Google Shape;62;p14"/>
          <p:cNvPicPr preferRelativeResize="0"/>
          <p:nvPr/>
        </p:nvPicPr>
        <p:blipFill>
          <a:blip r:embed="rId3">
            <a:alphaModFix/>
          </a:blip>
          <a:stretch>
            <a:fillRect/>
          </a:stretch>
        </p:blipFill>
        <p:spPr>
          <a:xfrm>
            <a:off x="24" y="6469717"/>
            <a:ext cx="5144400" cy="2083146"/>
          </a:xfrm>
          <a:prstGeom prst="rect">
            <a:avLst/>
          </a:prstGeom>
          <a:noFill/>
          <a:ln>
            <a:noFill/>
          </a:ln>
        </p:spPr>
      </p:pic>
      <p:pic>
        <p:nvPicPr>
          <p:cNvPr id="63" name="Google Shape;63;p14"/>
          <p:cNvPicPr preferRelativeResize="0"/>
          <p:nvPr/>
        </p:nvPicPr>
        <p:blipFill>
          <a:blip r:embed="rId4">
            <a:alphaModFix/>
          </a:blip>
          <a:stretch>
            <a:fillRect/>
          </a:stretch>
        </p:blipFill>
        <p:spPr>
          <a:xfrm>
            <a:off x="25" y="2973311"/>
            <a:ext cx="5144402" cy="254647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2"/>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écriture classe F partie 8</a:t>
            </a:r>
            <a:endParaRPr sz="1200"/>
          </a:p>
        </p:txBody>
      </p:sp>
      <p:sp>
        <p:nvSpPr>
          <p:cNvPr id="190" name="Google Shape;190;p32"/>
          <p:cNvSpPr txBox="1">
            <a:spLocks noGrp="1"/>
          </p:cNvSpPr>
          <p:nvPr>
            <p:ph type="body" idx="1"/>
          </p:nvPr>
        </p:nvSpPr>
        <p:spPr>
          <a:xfrm>
            <a:off x="175362" y="1131629"/>
            <a:ext cx="4793700" cy="59781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fr" sz="2400">
                <a:solidFill>
                  <a:schemeClr val="dk1"/>
                </a:solidFill>
              </a:rPr>
              <a:t>J’ai une idée dit Djadja :</a:t>
            </a:r>
            <a:endParaRPr sz="2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fr" sz="2400">
                <a:solidFill>
                  <a:schemeClr val="dk1"/>
                </a:solidFill>
              </a:rPr>
              <a:t>_ Nous allons mettre des carottes sur le chemin jusqu’à la maison de Palla ,nous laisserons la porte ouverte et quand il sera rentré, nous refermerons la porte.</a:t>
            </a:r>
            <a:endParaRPr sz="2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fr" sz="2400">
                <a:solidFill>
                  <a:schemeClr val="dk1"/>
                </a:solidFill>
              </a:rPr>
              <a:t>_ C’est super ! s’exclament Palla et Rosy.</a:t>
            </a:r>
            <a:endParaRPr sz="240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fr" sz="2400">
                <a:solidFill>
                  <a:schemeClr val="dk1"/>
                </a:solidFill>
              </a:rPr>
              <a:t>Et les trois amis partent mettre en place le piège.</a:t>
            </a:r>
            <a:endParaRPr sz="2400">
              <a:solidFill>
                <a:schemeClr val="dk1"/>
              </a:solidFill>
            </a:endParaRPr>
          </a:p>
        </p:txBody>
      </p:sp>
      <p:pic>
        <p:nvPicPr>
          <p:cNvPr id="191" name="Google Shape;191;p32"/>
          <p:cNvPicPr preferRelativeResize="0"/>
          <p:nvPr/>
        </p:nvPicPr>
        <p:blipFill>
          <a:blip r:embed="rId5">
            <a:alphaModFix/>
          </a:blip>
          <a:stretch>
            <a:fillRect/>
          </a:stretch>
        </p:blipFill>
        <p:spPr>
          <a:xfrm rot="8100004" flipH="1">
            <a:off x="1988075" y="6864176"/>
            <a:ext cx="873100" cy="982150"/>
          </a:xfrm>
          <a:prstGeom prst="rect">
            <a:avLst/>
          </a:prstGeom>
          <a:noFill/>
          <a:ln>
            <a:noFill/>
          </a:ln>
        </p:spPr>
      </p:pic>
      <p:pic>
        <p:nvPicPr>
          <p:cNvPr id="192" name="Google Shape;192;p32"/>
          <p:cNvPicPr preferRelativeResize="0"/>
          <p:nvPr/>
        </p:nvPicPr>
        <p:blipFill rotWithShape="1">
          <a:blip r:embed="rId5">
            <a:alphaModFix/>
          </a:blip>
          <a:srcRect t="-33209" r="-33209"/>
          <a:stretch/>
        </p:blipFill>
        <p:spPr>
          <a:xfrm rot="8100004" flipH="1">
            <a:off x="3299925" y="7078501"/>
            <a:ext cx="873100" cy="982150"/>
          </a:xfrm>
          <a:prstGeom prst="rect">
            <a:avLst/>
          </a:prstGeom>
          <a:noFill/>
          <a:ln>
            <a:noFill/>
          </a:ln>
        </p:spPr>
      </p:pic>
      <p:pic>
        <p:nvPicPr>
          <p:cNvPr id="193" name="Google Shape;193;p32"/>
          <p:cNvPicPr preferRelativeResize="0"/>
          <p:nvPr/>
        </p:nvPicPr>
        <p:blipFill rotWithShape="1">
          <a:blip r:embed="rId5">
            <a:alphaModFix/>
          </a:blip>
          <a:srcRect t="-33209" r="-33209"/>
          <a:stretch/>
        </p:blipFill>
        <p:spPr>
          <a:xfrm rot="8100004" flipH="1">
            <a:off x="722200" y="6714851"/>
            <a:ext cx="873100" cy="982150"/>
          </a:xfrm>
          <a:prstGeom prst="rect">
            <a:avLst/>
          </a:prstGeom>
          <a:noFill/>
          <a:ln>
            <a:noFill/>
          </a:ln>
        </p:spPr>
      </p:pic>
      <p:pic>
        <p:nvPicPr>
          <p:cNvPr id="2" name="MSA histoire">
            <a:hlinkClick r:id="" action="ppaction://media"/>
            <a:extLst>
              <a:ext uri="{FF2B5EF4-FFF2-40B4-BE49-F238E27FC236}">
                <a16:creationId xmlns:a16="http://schemas.microsoft.com/office/drawing/2014/main" id="{67B7EA3E-5FB8-4104-B305-535DD4E5A221}"/>
              </a:ext>
            </a:extLst>
          </p:cNvPr>
          <p:cNvPicPr>
            <a:picLocks noChangeAspect="1"/>
          </p:cNvPicPr>
          <p:nvPr>
            <a:audioFile r:link="rId1"/>
            <p:extLst>
              <p:ext uri="{DAA4B4D4-6D71-4841-9C94-3DE7FCFB9230}">
                <p14:media xmlns:p14="http://schemas.microsoft.com/office/powerpoint/2010/main" r:embed="rId2">
                  <p14:trim st="239000"/>
                </p14:media>
              </p:ext>
            </p:extLst>
          </p:nvPr>
        </p:nvPicPr>
        <p:blipFill>
          <a:blip r:embed="rId6"/>
          <a:stretch>
            <a:fillRect/>
          </a:stretch>
        </p:blipFill>
        <p:spPr>
          <a:xfrm>
            <a:off x="2945992" y="6211959"/>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3"/>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illustration de la partie 8  par la classe </a:t>
            </a:r>
            <a:r>
              <a:rPr lang="fr" sz="1200" b="1"/>
              <a:t>D</a:t>
            </a:r>
            <a:endParaRPr sz="1200" b="1"/>
          </a:p>
        </p:txBody>
      </p:sp>
      <p:sp>
        <p:nvSpPr>
          <p:cNvPr id="199" name="Google Shape;199;p33"/>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00" name="Google Shape;200;p33"/>
          <p:cNvPicPr preferRelativeResize="0"/>
          <p:nvPr/>
        </p:nvPicPr>
        <p:blipFill>
          <a:blip r:embed="rId3">
            <a:alphaModFix/>
          </a:blip>
          <a:stretch>
            <a:fillRect/>
          </a:stretch>
        </p:blipFill>
        <p:spPr>
          <a:xfrm>
            <a:off x="152400" y="746825"/>
            <a:ext cx="4839600" cy="6452800"/>
          </a:xfrm>
          <a:prstGeom prst="rect">
            <a:avLst/>
          </a:prstGeom>
          <a:noFill/>
          <a:ln>
            <a:noFill/>
          </a:ln>
        </p:spPr>
      </p:pic>
      <p:pic>
        <p:nvPicPr>
          <p:cNvPr id="201" name="Google Shape;201;p33"/>
          <p:cNvPicPr preferRelativeResize="0"/>
          <p:nvPr/>
        </p:nvPicPr>
        <p:blipFill>
          <a:blip r:embed="rId4">
            <a:alphaModFix/>
          </a:blip>
          <a:stretch>
            <a:fillRect/>
          </a:stretch>
        </p:blipFill>
        <p:spPr>
          <a:xfrm>
            <a:off x="69288" y="695325"/>
            <a:ext cx="5005824" cy="7067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4"/>
          <p:cNvSpPr txBox="1">
            <a:spLocks noGrp="1"/>
          </p:cNvSpPr>
          <p:nvPr>
            <p:ph type="body" idx="1"/>
          </p:nvPr>
        </p:nvSpPr>
        <p:spPr>
          <a:xfrm>
            <a:off x="237025" y="557354"/>
            <a:ext cx="4731900" cy="597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2400" dirty="0">
                <a:solidFill>
                  <a:schemeClr val="dk1"/>
                </a:solidFill>
              </a:rPr>
              <a:t>Turalo le lapin mange les carottes déposées par  Palla, Rosy et Djadja, puis il rentre dans la maison de Palla. Rosy la biche ferme vite la porte et Turalo le lapin est pris au piège.</a:t>
            </a:r>
            <a:endParaRPr sz="2400" dirty="0">
              <a:solidFill>
                <a:schemeClr val="dk1"/>
              </a:solidFill>
            </a:endParaRPr>
          </a:p>
          <a:p>
            <a:pPr marL="0" lvl="0" indent="0" algn="l" rtl="0">
              <a:spcBef>
                <a:spcPts val="1200"/>
              </a:spcBef>
              <a:spcAft>
                <a:spcPts val="0"/>
              </a:spcAft>
              <a:buNone/>
            </a:pPr>
            <a:r>
              <a:rPr lang="fr" sz="2400" dirty="0">
                <a:solidFill>
                  <a:schemeClr val="dk1"/>
                </a:solidFill>
              </a:rPr>
              <a:t>Palla dit à Turalo:</a:t>
            </a:r>
            <a:endParaRPr sz="2400" dirty="0">
              <a:solidFill>
                <a:schemeClr val="dk1"/>
              </a:solidFill>
            </a:endParaRPr>
          </a:p>
          <a:p>
            <a:pPr marL="0" lvl="0" indent="0" algn="l" rtl="0">
              <a:spcBef>
                <a:spcPts val="1200"/>
              </a:spcBef>
              <a:spcAft>
                <a:spcPts val="0"/>
              </a:spcAft>
              <a:buNone/>
            </a:pPr>
            <a:r>
              <a:rPr lang="fr" sz="2400" dirty="0">
                <a:solidFill>
                  <a:schemeClr val="dk1"/>
                </a:solidFill>
              </a:rPr>
              <a:t>_ Tu dois  arrêter de jeter les papiers par terre ! Je suis très très en colère! Les papiers se collent sur mes piquants et je n’arrive pas à les enlever. </a:t>
            </a:r>
            <a:endParaRPr sz="2400" dirty="0">
              <a:solidFill>
                <a:schemeClr val="dk1"/>
              </a:solidFill>
            </a:endParaRPr>
          </a:p>
          <a:p>
            <a:pPr marL="0" lvl="0" indent="0" algn="l" rtl="0">
              <a:spcBef>
                <a:spcPts val="1200"/>
              </a:spcBef>
              <a:spcAft>
                <a:spcPts val="0"/>
              </a:spcAft>
              <a:buNone/>
            </a:pPr>
            <a:r>
              <a:rPr lang="fr" sz="2400" dirty="0">
                <a:solidFill>
                  <a:schemeClr val="dk1"/>
                </a:solidFill>
              </a:rPr>
              <a:t>Turalo répond :</a:t>
            </a:r>
            <a:endParaRPr sz="2400" dirty="0">
              <a:solidFill>
                <a:schemeClr val="dk1"/>
              </a:solidFill>
            </a:endParaRPr>
          </a:p>
          <a:p>
            <a:pPr marL="0" lvl="0" indent="0" algn="l" rtl="0">
              <a:spcBef>
                <a:spcPts val="1200"/>
              </a:spcBef>
              <a:spcAft>
                <a:spcPts val="1200"/>
              </a:spcAft>
              <a:buNone/>
            </a:pPr>
            <a:r>
              <a:rPr lang="fr" sz="2400" dirty="0">
                <a:solidFill>
                  <a:schemeClr val="dk1"/>
                </a:solidFill>
              </a:rPr>
              <a:t>_ Je vais continuer à manger des bonbons  parce que c’est trop bon !</a:t>
            </a:r>
            <a:endParaRPr sz="2400" dirty="0">
              <a:solidFill>
                <a:schemeClr val="dk1"/>
              </a:solidFill>
            </a:endParaRPr>
          </a:p>
        </p:txBody>
      </p:sp>
      <p:pic>
        <p:nvPicPr>
          <p:cNvPr id="207" name="Google Shape;207;p34"/>
          <p:cNvPicPr preferRelativeResize="0"/>
          <p:nvPr/>
        </p:nvPicPr>
        <p:blipFill>
          <a:blip r:embed="rId7">
            <a:alphaModFix/>
          </a:blip>
          <a:stretch>
            <a:fillRect/>
          </a:stretch>
        </p:blipFill>
        <p:spPr>
          <a:xfrm rot="6673903" flipH="1">
            <a:off x="1727752" y="8021135"/>
            <a:ext cx="574351" cy="646098"/>
          </a:xfrm>
          <a:prstGeom prst="rect">
            <a:avLst/>
          </a:prstGeom>
          <a:noFill/>
          <a:ln>
            <a:noFill/>
          </a:ln>
        </p:spPr>
      </p:pic>
      <p:pic>
        <p:nvPicPr>
          <p:cNvPr id="208" name="Google Shape;208;p34"/>
          <p:cNvPicPr preferRelativeResize="0"/>
          <p:nvPr/>
        </p:nvPicPr>
        <p:blipFill>
          <a:blip r:embed="rId7">
            <a:alphaModFix/>
          </a:blip>
          <a:stretch>
            <a:fillRect/>
          </a:stretch>
        </p:blipFill>
        <p:spPr>
          <a:xfrm rot="9187190" flipH="1">
            <a:off x="2653747" y="7972764"/>
            <a:ext cx="660354" cy="742841"/>
          </a:xfrm>
          <a:prstGeom prst="rect">
            <a:avLst/>
          </a:prstGeom>
          <a:noFill/>
          <a:ln>
            <a:noFill/>
          </a:ln>
        </p:spPr>
      </p:pic>
      <p:sp>
        <p:nvSpPr>
          <p:cNvPr id="209" name="Google Shape;209;p34"/>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écriture classe E partie 9</a:t>
            </a:r>
            <a:endParaRPr sz="1200"/>
          </a:p>
        </p:txBody>
      </p:sp>
      <p:pic>
        <p:nvPicPr>
          <p:cNvPr id="2" name="saif P9">
            <a:hlinkClick r:id="" action="ppaction://media"/>
            <a:extLst>
              <a:ext uri="{FF2B5EF4-FFF2-40B4-BE49-F238E27FC236}">
                <a16:creationId xmlns:a16="http://schemas.microsoft.com/office/drawing/2014/main" id="{379DBB69-0589-448F-BD0A-B2FB6FE4E5E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81563" y="2960092"/>
            <a:ext cx="487362" cy="487362"/>
          </a:xfrm>
          <a:prstGeom prst="rect">
            <a:avLst/>
          </a:prstGeom>
        </p:spPr>
      </p:pic>
      <p:pic>
        <p:nvPicPr>
          <p:cNvPr id="4" name="yanni p9">
            <a:hlinkClick r:id="" action="ppaction://media"/>
            <a:extLst>
              <a:ext uri="{FF2B5EF4-FFF2-40B4-BE49-F238E27FC236}">
                <a16:creationId xmlns:a16="http://schemas.microsoft.com/office/drawing/2014/main" id="{2EA5358D-A2D3-467D-85F4-E708C5292A03}"/>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994201" y="7619931"/>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0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5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StopAudio" delay="0">
                      <p:tgtEl>
                        <p:sldTgt/>
                      </p:tgtEl>
                    </p:cond>
                  </p:endCondLst>
                </p:cTn>
                <p:tgtEl>
                  <p:spTgt spid="2"/>
                </p:tgtEl>
              </p:cMediaNode>
            </p:video>
            <p:video>
              <p:cMediaNode vol="80000">
                <p:cTn id="12" fill="hold" display="0">
                  <p:stCondLst>
                    <p:cond delay="indefinite"/>
                  </p:stCondLst>
                  <p:endCondLst>
                    <p:cond evt="onStopAudio" delay="0">
                      <p:tgtEl>
                        <p:sldTgt/>
                      </p:tgtEl>
                    </p:cond>
                  </p:end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illustration de la partie 9  par la classe </a:t>
            </a:r>
            <a:r>
              <a:rPr lang="fr" sz="1200" b="1"/>
              <a:t>F</a:t>
            </a:r>
            <a:endParaRPr sz="1200" b="1"/>
          </a:p>
        </p:txBody>
      </p:sp>
      <p:sp>
        <p:nvSpPr>
          <p:cNvPr id="215" name="Google Shape;215;p35"/>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16" name="Google Shape;216;p35"/>
          <p:cNvPicPr preferRelativeResize="0"/>
          <p:nvPr/>
        </p:nvPicPr>
        <p:blipFill>
          <a:blip r:embed="rId3">
            <a:alphaModFix/>
          </a:blip>
          <a:stretch>
            <a:fillRect/>
          </a:stretch>
        </p:blipFill>
        <p:spPr>
          <a:xfrm>
            <a:off x="104775" y="746825"/>
            <a:ext cx="4962526" cy="69500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6"/>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écriture classe E partie 10</a:t>
            </a:r>
            <a:endParaRPr sz="1200"/>
          </a:p>
        </p:txBody>
      </p:sp>
      <p:sp>
        <p:nvSpPr>
          <p:cNvPr id="222" name="Google Shape;222;p36"/>
          <p:cNvSpPr txBox="1">
            <a:spLocks noGrp="1"/>
          </p:cNvSpPr>
          <p:nvPr>
            <p:ph type="body" idx="1"/>
          </p:nvPr>
        </p:nvSpPr>
        <p:spPr>
          <a:xfrm>
            <a:off x="394425" y="872775"/>
            <a:ext cx="4605000" cy="5978100"/>
          </a:xfrm>
          <a:prstGeom prst="rect">
            <a:avLst/>
          </a:prstGeom>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Clr>
                <a:schemeClr val="dk1"/>
              </a:buClr>
              <a:buSzPts val="1100"/>
              <a:buFont typeface="Arial"/>
              <a:buNone/>
            </a:pPr>
            <a:r>
              <a:rPr lang="fr" sz="2400" dirty="0">
                <a:solidFill>
                  <a:schemeClr val="dk1"/>
                </a:solidFill>
              </a:rPr>
              <a:t>Djadja l’écureuil a une idée: ”je vais te coudre un petit sac pour que tu mettes les papiers de bonbon dedans, et comme ça tu ne saliras plus notre belle forêt, et tu ne mettras plus Palla en colère.</a:t>
            </a:r>
            <a:endParaRPr sz="2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fr" sz="2400" dirty="0">
                <a:solidFill>
                  <a:schemeClr val="dk1"/>
                </a:solidFill>
              </a:rPr>
              <a:t>Turalo est très content et pour se faire pardonner, il donne un bonbon à tous les animaux.</a:t>
            </a:r>
            <a:endParaRPr sz="2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fr" sz="2400" dirty="0">
                <a:solidFill>
                  <a:schemeClr val="dk1"/>
                </a:solidFill>
              </a:rPr>
              <a:t>Maintenant, Palla, Turalo, Djadja et Bobo sont devenus amis.</a:t>
            </a:r>
            <a:endParaRPr sz="2400"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sz="2400" dirty="0">
              <a:solidFill>
                <a:schemeClr val="dk1"/>
              </a:solidFill>
            </a:endParaRPr>
          </a:p>
        </p:txBody>
      </p:sp>
      <p:pic>
        <p:nvPicPr>
          <p:cNvPr id="223" name="Google Shape;223;p36"/>
          <p:cNvPicPr preferRelativeResize="0"/>
          <p:nvPr/>
        </p:nvPicPr>
        <p:blipFill>
          <a:blip r:embed="rId7">
            <a:alphaModFix/>
          </a:blip>
          <a:stretch>
            <a:fillRect/>
          </a:stretch>
        </p:blipFill>
        <p:spPr>
          <a:xfrm rot="1905996" flipH="1">
            <a:off x="2054750" y="7445200"/>
            <a:ext cx="873100" cy="982150"/>
          </a:xfrm>
          <a:prstGeom prst="rect">
            <a:avLst/>
          </a:prstGeom>
          <a:noFill/>
          <a:ln>
            <a:noFill/>
          </a:ln>
        </p:spPr>
      </p:pic>
      <p:pic>
        <p:nvPicPr>
          <p:cNvPr id="2" name="Liam p9">
            <a:hlinkClick r:id="" action="ppaction://media"/>
            <a:extLst>
              <a:ext uri="{FF2B5EF4-FFF2-40B4-BE49-F238E27FC236}">
                <a16:creationId xmlns:a16="http://schemas.microsoft.com/office/drawing/2014/main" id="{54503A1E-FC77-4EE7-AB3C-8BF19A4D3C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28863" y="4256088"/>
            <a:ext cx="487362" cy="487362"/>
          </a:xfrm>
          <a:prstGeom prst="rect">
            <a:avLst/>
          </a:prstGeom>
        </p:spPr>
      </p:pic>
      <p:pic>
        <p:nvPicPr>
          <p:cNvPr id="3" name="Yasmine p10">
            <a:hlinkClick r:id="" action="ppaction://media"/>
            <a:extLst>
              <a:ext uri="{FF2B5EF4-FFF2-40B4-BE49-F238E27FC236}">
                <a16:creationId xmlns:a16="http://schemas.microsoft.com/office/drawing/2014/main" id="{5C0E70B0-D357-457D-AC30-A0178AD2CF8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99264" y="6338863"/>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9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7"/>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illustration de la partie 10  par la classe C</a:t>
            </a:r>
            <a:endParaRPr sz="1200" b="1"/>
          </a:p>
        </p:txBody>
      </p:sp>
      <p:sp>
        <p:nvSpPr>
          <p:cNvPr id="229" name="Google Shape;229;p37"/>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0" name="Google Shape;230;p37"/>
          <p:cNvPicPr preferRelativeResize="0"/>
          <p:nvPr/>
        </p:nvPicPr>
        <p:blipFill>
          <a:blip r:embed="rId3">
            <a:alphaModFix/>
          </a:blip>
          <a:stretch>
            <a:fillRect/>
          </a:stretch>
        </p:blipFill>
        <p:spPr>
          <a:xfrm>
            <a:off x="0" y="1222825"/>
            <a:ext cx="5144399" cy="7141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a:spLocks noGrp="1"/>
          </p:cNvSpPr>
          <p:nvPr>
            <p:ph type="title"/>
          </p:nvPr>
        </p:nvSpPr>
        <p:spPr>
          <a:xfrm>
            <a:off x="175362" y="778696"/>
            <a:ext cx="4793700" cy="1002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236" name="Google Shape;236;p38"/>
          <p:cNvSpPr txBox="1">
            <a:spLocks noGrp="1"/>
          </p:cNvSpPr>
          <p:nvPr>
            <p:ph type="body" idx="1"/>
          </p:nvPr>
        </p:nvSpPr>
        <p:spPr>
          <a:xfrm>
            <a:off x="402000" y="2536138"/>
            <a:ext cx="4340400" cy="3810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fr" sz="19700" b="1">
                <a:solidFill>
                  <a:schemeClr val="dk1"/>
                </a:solidFill>
                <a:latin typeface="Caveat"/>
                <a:ea typeface="Caveat"/>
                <a:cs typeface="Caveat"/>
                <a:sym typeface="Caveat"/>
              </a:rPr>
              <a:t>FIN</a:t>
            </a:r>
            <a:endParaRPr sz="19700" b="1">
              <a:solidFill>
                <a:schemeClr val="dk1"/>
              </a:solidFill>
              <a:latin typeface="Caveat"/>
              <a:ea typeface="Caveat"/>
              <a:cs typeface="Caveat"/>
              <a:sym typeface="Caveat"/>
            </a:endParaRPr>
          </a:p>
        </p:txBody>
      </p:sp>
      <p:pic>
        <p:nvPicPr>
          <p:cNvPr id="237" name="Google Shape;237;p38"/>
          <p:cNvPicPr preferRelativeResize="0"/>
          <p:nvPr/>
        </p:nvPicPr>
        <p:blipFill>
          <a:blip r:embed="rId3">
            <a:alphaModFix/>
          </a:blip>
          <a:stretch>
            <a:fillRect/>
          </a:stretch>
        </p:blipFill>
        <p:spPr>
          <a:xfrm rot="1796081">
            <a:off x="1166175" y="910325"/>
            <a:ext cx="1263750" cy="1263750"/>
          </a:xfrm>
          <a:prstGeom prst="rect">
            <a:avLst/>
          </a:prstGeom>
          <a:noFill/>
          <a:ln>
            <a:noFill/>
          </a:ln>
        </p:spPr>
      </p:pic>
      <p:pic>
        <p:nvPicPr>
          <p:cNvPr id="238" name="Google Shape;238;p38"/>
          <p:cNvPicPr preferRelativeResize="0"/>
          <p:nvPr/>
        </p:nvPicPr>
        <p:blipFill>
          <a:blip r:embed="rId3">
            <a:alphaModFix/>
          </a:blip>
          <a:stretch>
            <a:fillRect/>
          </a:stretch>
        </p:blipFill>
        <p:spPr>
          <a:xfrm rot="-5400000">
            <a:off x="3318825" y="1653275"/>
            <a:ext cx="1263749" cy="1263749"/>
          </a:xfrm>
          <a:prstGeom prst="rect">
            <a:avLst/>
          </a:prstGeom>
          <a:noFill/>
          <a:ln>
            <a:noFill/>
          </a:ln>
        </p:spPr>
      </p:pic>
      <p:pic>
        <p:nvPicPr>
          <p:cNvPr id="239" name="Google Shape;239;p38"/>
          <p:cNvPicPr preferRelativeResize="0"/>
          <p:nvPr/>
        </p:nvPicPr>
        <p:blipFill>
          <a:blip r:embed="rId3">
            <a:alphaModFix/>
          </a:blip>
          <a:stretch>
            <a:fillRect/>
          </a:stretch>
        </p:blipFill>
        <p:spPr>
          <a:xfrm rot="2700000">
            <a:off x="2290125" y="7474525"/>
            <a:ext cx="1263749" cy="1263749"/>
          </a:xfrm>
          <a:prstGeom prst="rect">
            <a:avLst/>
          </a:prstGeom>
          <a:noFill/>
          <a:ln>
            <a:noFill/>
          </a:ln>
        </p:spPr>
      </p:pic>
      <p:pic>
        <p:nvPicPr>
          <p:cNvPr id="240" name="Google Shape;240;p38"/>
          <p:cNvPicPr preferRelativeResize="0"/>
          <p:nvPr/>
        </p:nvPicPr>
        <p:blipFill>
          <a:blip r:embed="rId3">
            <a:alphaModFix/>
          </a:blip>
          <a:stretch>
            <a:fillRect/>
          </a:stretch>
        </p:blipFill>
        <p:spPr>
          <a:xfrm rot="3432921">
            <a:off x="918525" y="6130025"/>
            <a:ext cx="1263749" cy="1263749"/>
          </a:xfrm>
          <a:prstGeom prst="rect">
            <a:avLst/>
          </a:prstGeom>
          <a:noFill/>
          <a:ln>
            <a:noFill/>
          </a:ln>
        </p:spPr>
      </p:pic>
      <p:pic>
        <p:nvPicPr>
          <p:cNvPr id="241" name="Google Shape;241;p38"/>
          <p:cNvPicPr preferRelativeResize="0"/>
          <p:nvPr/>
        </p:nvPicPr>
        <p:blipFill>
          <a:blip r:embed="rId3">
            <a:alphaModFix/>
          </a:blip>
          <a:stretch>
            <a:fillRect/>
          </a:stretch>
        </p:blipFill>
        <p:spPr>
          <a:xfrm rot="1960462">
            <a:off x="3216925" y="5939525"/>
            <a:ext cx="1263749" cy="12637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39"/>
          <p:cNvPicPr preferRelativeResize="0"/>
          <p:nvPr/>
        </p:nvPicPr>
        <p:blipFill>
          <a:blip r:embed="rId3">
            <a:alphaModFix/>
          </a:blip>
          <a:stretch>
            <a:fillRect/>
          </a:stretch>
        </p:blipFill>
        <p:spPr>
          <a:xfrm>
            <a:off x="2510539" y="7662380"/>
            <a:ext cx="2633861" cy="1337620"/>
          </a:xfrm>
          <a:prstGeom prst="rect">
            <a:avLst/>
          </a:prstGeom>
          <a:noFill/>
          <a:ln>
            <a:noFill/>
          </a:ln>
        </p:spPr>
      </p:pic>
      <p:pic>
        <p:nvPicPr>
          <p:cNvPr id="247" name="Google Shape;247;p39"/>
          <p:cNvPicPr preferRelativeResize="0"/>
          <p:nvPr/>
        </p:nvPicPr>
        <p:blipFill>
          <a:blip r:embed="rId3">
            <a:alphaModFix/>
          </a:blip>
          <a:stretch>
            <a:fillRect/>
          </a:stretch>
        </p:blipFill>
        <p:spPr>
          <a:xfrm>
            <a:off x="0" y="7662380"/>
            <a:ext cx="2598360" cy="1337620"/>
          </a:xfrm>
          <a:prstGeom prst="rect">
            <a:avLst/>
          </a:prstGeom>
          <a:noFill/>
          <a:ln>
            <a:noFill/>
          </a:ln>
        </p:spPr>
      </p:pic>
      <p:pic>
        <p:nvPicPr>
          <p:cNvPr id="248" name="Google Shape;248;p39"/>
          <p:cNvPicPr preferRelativeResize="0"/>
          <p:nvPr/>
        </p:nvPicPr>
        <p:blipFill>
          <a:blip r:embed="rId3">
            <a:alphaModFix/>
          </a:blip>
          <a:stretch>
            <a:fillRect/>
          </a:stretch>
        </p:blipFill>
        <p:spPr>
          <a:xfrm rot="-10799995">
            <a:off x="-26160" y="0"/>
            <a:ext cx="2598360" cy="1337620"/>
          </a:xfrm>
          <a:prstGeom prst="rect">
            <a:avLst/>
          </a:prstGeom>
          <a:noFill/>
          <a:ln>
            <a:noFill/>
          </a:ln>
        </p:spPr>
      </p:pic>
      <p:pic>
        <p:nvPicPr>
          <p:cNvPr id="249" name="Google Shape;249;p39"/>
          <p:cNvPicPr preferRelativeResize="0"/>
          <p:nvPr/>
        </p:nvPicPr>
        <p:blipFill>
          <a:blip r:embed="rId3">
            <a:alphaModFix/>
          </a:blip>
          <a:stretch>
            <a:fillRect/>
          </a:stretch>
        </p:blipFill>
        <p:spPr>
          <a:xfrm rot="-10799995">
            <a:off x="2528290" y="0"/>
            <a:ext cx="2598360" cy="1337620"/>
          </a:xfrm>
          <a:prstGeom prst="rect">
            <a:avLst/>
          </a:prstGeom>
          <a:noFill/>
          <a:ln>
            <a:noFill/>
          </a:ln>
        </p:spPr>
      </p:pic>
      <p:pic>
        <p:nvPicPr>
          <p:cNvPr id="250" name="Google Shape;250;p39"/>
          <p:cNvPicPr preferRelativeResize="0"/>
          <p:nvPr/>
        </p:nvPicPr>
        <p:blipFill>
          <a:blip r:embed="rId3">
            <a:alphaModFix/>
          </a:blip>
          <a:stretch>
            <a:fillRect/>
          </a:stretch>
        </p:blipFill>
        <p:spPr>
          <a:xfrm rot="-5400000">
            <a:off x="1648772" y="4385420"/>
            <a:ext cx="6525677" cy="430078"/>
          </a:xfrm>
          <a:prstGeom prst="rect">
            <a:avLst/>
          </a:prstGeom>
          <a:noFill/>
          <a:ln>
            <a:noFill/>
          </a:ln>
        </p:spPr>
      </p:pic>
      <p:pic>
        <p:nvPicPr>
          <p:cNvPr id="251" name="Google Shape;251;p39"/>
          <p:cNvPicPr preferRelativeResize="0"/>
          <p:nvPr/>
        </p:nvPicPr>
        <p:blipFill>
          <a:blip r:embed="rId3">
            <a:alphaModFix/>
          </a:blip>
          <a:stretch>
            <a:fillRect/>
          </a:stretch>
        </p:blipFill>
        <p:spPr>
          <a:xfrm rot="5400000">
            <a:off x="-3047799" y="4284962"/>
            <a:ext cx="6525677" cy="430079"/>
          </a:xfrm>
          <a:prstGeom prst="rect">
            <a:avLst/>
          </a:prstGeom>
          <a:noFill/>
          <a:ln>
            <a:noFill/>
          </a:ln>
        </p:spPr>
      </p:pic>
      <p:sp>
        <p:nvSpPr>
          <p:cNvPr id="252" name="Google Shape;252;p39"/>
          <p:cNvSpPr txBox="1"/>
          <p:nvPr/>
        </p:nvSpPr>
        <p:spPr>
          <a:xfrm>
            <a:off x="578525" y="2170500"/>
            <a:ext cx="3969600" cy="5090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800">
              <a:solidFill>
                <a:schemeClr val="dk1"/>
              </a:solidFill>
            </a:endParaRPr>
          </a:p>
          <a:p>
            <a:pPr marL="0" lvl="0" indent="0" algn="ctr" rtl="0">
              <a:spcBef>
                <a:spcPts val="0"/>
              </a:spcBef>
              <a:spcAft>
                <a:spcPts val="0"/>
              </a:spcAft>
              <a:buNone/>
            </a:pPr>
            <a:endParaRPr sz="1800">
              <a:solidFill>
                <a:schemeClr val="dk1"/>
              </a:solidFill>
            </a:endParaRPr>
          </a:p>
          <a:p>
            <a:pPr marL="0" lvl="0" indent="0" algn="ctr" rtl="0">
              <a:spcBef>
                <a:spcPts val="0"/>
              </a:spcBef>
              <a:spcAft>
                <a:spcPts val="0"/>
              </a:spcAft>
              <a:buNone/>
            </a:pPr>
            <a:endParaRPr sz="1800">
              <a:solidFill>
                <a:schemeClr val="dk1"/>
              </a:solidFill>
            </a:endParaRPr>
          </a:p>
          <a:p>
            <a:pPr marL="0" lvl="0" indent="0" algn="ctr" rtl="0">
              <a:spcBef>
                <a:spcPts val="0"/>
              </a:spcBef>
              <a:spcAft>
                <a:spcPts val="0"/>
              </a:spcAft>
              <a:buNone/>
            </a:pPr>
            <a:r>
              <a:rPr lang="fr" sz="1800">
                <a:solidFill>
                  <a:schemeClr val="dk1"/>
                </a:solidFill>
              </a:rPr>
              <a:t>M@termonde est un projet de lecture et d’écriture pour l’école maternelle ouvert à toutes les classes de la francophonie, sur le thème des </a:t>
            </a:r>
            <a:endParaRPr sz="1800">
              <a:solidFill>
                <a:schemeClr val="dk1"/>
              </a:solidFill>
            </a:endParaRPr>
          </a:p>
          <a:p>
            <a:pPr marL="0" lvl="0" indent="0" algn="ctr" rtl="0">
              <a:spcBef>
                <a:spcPts val="0"/>
              </a:spcBef>
              <a:spcAft>
                <a:spcPts val="0"/>
              </a:spcAft>
              <a:buNone/>
            </a:pPr>
            <a:r>
              <a:rPr lang="fr" sz="1800">
                <a:solidFill>
                  <a:schemeClr val="dk1"/>
                </a:solidFill>
              </a:rPr>
              <a:t>émotions :</a:t>
            </a:r>
            <a:endParaRPr sz="1800">
              <a:solidFill>
                <a:schemeClr val="dk1"/>
              </a:solidFill>
            </a:endParaRPr>
          </a:p>
          <a:p>
            <a:pPr marL="0" lvl="0" indent="0" algn="ctr" rtl="0">
              <a:spcBef>
                <a:spcPts val="0"/>
              </a:spcBef>
              <a:spcAft>
                <a:spcPts val="0"/>
              </a:spcAft>
              <a:buClr>
                <a:schemeClr val="dk1"/>
              </a:buClr>
              <a:buSzPts val="1100"/>
              <a:buFont typeface="Arial"/>
              <a:buNone/>
            </a:pPr>
            <a:r>
              <a:rPr lang="fr" sz="1800">
                <a:solidFill>
                  <a:schemeClr val="dk1"/>
                </a:solidFill>
              </a:rPr>
              <a:t>Les classes qui ont participé, ont pu y réfléchir avec leurs camarades du monde entier.</a:t>
            </a:r>
            <a:endParaRPr sz="1800">
              <a:solidFill>
                <a:schemeClr val="dk1"/>
              </a:solidFill>
            </a:endParaRPr>
          </a:p>
          <a:p>
            <a:pPr marL="0" lvl="0" indent="0" algn="ctr" rtl="0">
              <a:spcBef>
                <a:spcPts val="0"/>
              </a:spcBef>
              <a:spcAft>
                <a:spcPts val="0"/>
              </a:spcAft>
              <a:buNone/>
            </a:pPr>
            <a:endParaRPr sz="1800">
              <a:solidFill>
                <a:schemeClr val="dk1"/>
              </a:solidFill>
            </a:endParaRPr>
          </a:p>
          <a:p>
            <a:pPr marL="0" lvl="0" indent="0" algn="ctr" rtl="0">
              <a:spcBef>
                <a:spcPts val="0"/>
              </a:spcBef>
              <a:spcAft>
                <a:spcPts val="0"/>
              </a:spcAft>
              <a:buNone/>
            </a:pPr>
            <a:endParaRPr sz="1800">
              <a:solidFill>
                <a:schemeClr val="dk1"/>
              </a:solidFill>
            </a:endParaRPr>
          </a:p>
          <a:p>
            <a:pPr marL="0" lvl="0" indent="0" algn="ctr" rtl="0">
              <a:spcBef>
                <a:spcPts val="0"/>
              </a:spcBef>
              <a:spcAft>
                <a:spcPts val="0"/>
              </a:spcAft>
              <a:buNone/>
            </a:pPr>
            <a:r>
              <a:rPr lang="fr" sz="1800">
                <a:solidFill>
                  <a:schemeClr val="dk1"/>
                </a:solidFill>
              </a:rPr>
              <a:t> </a:t>
            </a:r>
            <a:endParaRPr sz="1800">
              <a:solidFill>
                <a:schemeClr val="dk1"/>
              </a:solidFill>
            </a:endParaRPr>
          </a:p>
          <a:p>
            <a:pPr marL="0" lvl="0" indent="0" algn="ctr" rtl="0">
              <a:lnSpc>
                <a:spcPct val="115000"/>
              </a:lnSpc>
              <a:spcBef>
                <a:spcPts val="0"/>
              </a:spcBef>
              <a:spcAft>
                <a:spcPts val="0"/>
              </a:spcAft>
              <a:buNone/>
            </a:pPr>
            <a:r>
              <a:rPr lang="fr" sz="1800">
                <a:solidFill>
                  <a:schemeClr val="dk1"/>
                </a:solidFill>
              </a:rPr>
              <a:t>Merci et bravo à tous!</a:t>
            </a:r>
            <a:endParaRPr sz="1800">
              <a:solidFill>
                <a:schemeClr val="dk1"/>
              </a:solidFill>
            </a:endParaRPr>
          </a:p>
          <a:p>
            <a:pPr marL="0" lvl="0" indent="0" algn="ctr" rtl="0">
              <a:spcBef>
                <a:spcPts val="1200"/>
              </a:spcBef>
              <a:spcAft>
                <a:spcPts val="0"/>
              </a:spcAft>
              <a:buClr>
                <a:schemeClr val="dk1"/>
              </a:buClr>
              <a:buSzPts val="1100"/>
              <a:buFont typeface="Arial"/>
              <a:buNone/>
            </a:pPr>
            <a:r>
              <a:rPr lang="fr" sz="1800">
                <a:solidFill>
                  <a:schemeClr val="dk1"/>
                </a:solidFill>
              </a:rPr>
              <a:t>Printemps 2023</a:t>
            </a:r>
            <a:endParaRPr sz="1800">
              <a:solidFill>
                <a:schemeClr val="dk1"/>
              </a:solidFill>
            </a:endParaRPr>
          </a:p>
          <a:p>
            <a:pPr marL="0" lvl="0" indent="0" algn="ctr" rtl="0">
              <a:lnSpc>
                <a:spcPct val="115000"/>
              </a:lnSpc>
              <a:spcBef>
                <a:spcPts val="0"/>
              </a:spcBef>
              <a:spcAft>
                <a:spcPts val="1200"/>
              </a:spcAft>
              <a:buNone/>
            </a:pPr>
            <a:endParaRPr sz="1800">
              <a:solidFill>
                <a:schemeClr val="dk1"/>
              </a:solidFill>
            </a:endParaRPr>
          </a:p>
        </p:txBody>
      </p:sp>
      <p:pic>
        <p:nvPicPr>
          <p:cNvPr id="253" name="Google Shape;253;p39"/>
          <p:cNvPicPr preferRelativeResize="0"/>
          <p:nvPr/>
        </p:nvPicPr>
        <p:blipFill>
          <a:blip r:embed="rId4">
            <a:alphaModFix/>
          </a:blip>
          <a:stretch>
            <a:fillRect/>
          </a:stretch>
        </p:blipFill>
        <p:spPr>
          <a:xfrm>
            <a:off x="774175" y="1006301"/>
            <a:ext cx="3578299" cy="17792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40"/>
          <p:cNvPicPr preferRelativeResize="0"/>
          <p:nvPr/>
        </p:nvPicPr>
        <p:blipFill>
          <a:blip r:embed="rId3">
            <a:alphaModFix/>
          </a:blip>
          <a:stretch>
            <a:fillRect/>
          </a:stretch>
        </p:blipFill>
        <p:spPr>
          <a:xfrm>
            <a:off x="175462" y="2924525"/>
            <a:ext cx="4793475" cy="4694325"/>
          </a:xfrm>
          <a:prstGeom prst="rect">
            <a:avLst/>
          </a:prstGeom>
          <a:noFill/>
          <a:ln>
            <a:noFill/>
          </a:ln>
        </p:spPr>
      </p:pic>
      <p:sp>
        <p:nvSpPr>
          <p:cNvPr id="259" name="Google Shape;259;p40"/>
          <p:cNvSpPr txBox="1"/>
          <p:nvPr/>
        </p:nvSpPr>
        <p:spPr>
          <a:xfrm>
            <a:off x="855975" y="733700"/>
            <a:ext cx="3448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400"/>
              <a:t>Merci à </a:t>
            </a:r>
            <a:r>
              <a:rPr lang="fr" sz="2400" u="sng">
                <a:solidFill>
                  <a:schemeClr val="hlink"/>
                </a:solidFill>
                <a:hlinkClick r:id="rId4"/>
              </a:rPr>
              <a:t>Christian Voltz</a:t>
            </a:r>
            <a:r>
              <a:rPr lang="fr" sz="2400"/>
              <a:t>, l’illustrateur, pour son dessin d’illustration</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175362" y="702421"/>
            <a:ext cx="4793700" cy="1002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fr" sz="3100"/>
              <a:t>Groupe 8</a:t>
            </a:r>
            <a:endParaRPr sz="3100"/>
          </a:p>
        </p:txBody>
      </p:sp>
      <p:sp>
        <p:nvSpPr>
          <p:cNvPr id="69" name="Google Shape;69;p15"/>
          <p:cNvSpPr txBox="1">
            <a:spLocks noGrp="1"/>
          </p:cNvSpPr>
          <p:nvPr>
            <p:ph type="body" idx="1"/>
          </p:nvPr>
        </p:nvSpPr>
        <p:spPr>
          <a:xfrm>
            <a:off x="476862" y="3905179"/>
            <a:ext cx="4793700" cy="5978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fr" sz="1400">
                <a:solidFill>
                  <a:schemeClr val="dk1"/>
                </a:solidFill>
              </a:rPr>
              <a:t>Classe A :</a:t>
            </a:r>
            <a:r>
              <a:rPr lang="fr" sz="1400" b="1">
                <a:solidFill>
                  <a:schemeClr val="dk1"/>
                </a:solidFill>
              </a:rPr>
              <a:t>Tarricone Lorelei</a:t>
            </a:r>
            <a:br>
              <a:rPr lang="fr" sz="1400" b="1">
                <a:solidFill>
                  <a:schemeClr val="dk1"/>
                </a:solidFill>
              </a:rPr>
            </a:br>
            <a:r>
              <a:rPr lang="fr" sz="1400" b="1">
                <a:solidFill>
                  <a:schemeClr val="dk1"/>
                </a:solidFill>
              </a:rPr>
              <a:t> </a:t>
            </a:r>
            <a:r>
              <a:rPr lang="fr" sz="1400">
                <a:solidFill>
                  <a:schemeClr val="dk1"/>
                </a:solidFill>
              </a:rPr>
              <a:t>MS French American academy Jersey city</a:t>
            </a:r>
            <a:r>
              <a:rPr lang="fr" sz="1400" b="1">
                <a:solidFill>
                  <a:schemeClr val="dk1"/>
                </a:solidFill>
              </a:rPr>
              <a:t> Usa</a:t>
            </a:r>
            <a:endParaRPr sz="1400" b="1">
              <a:solidFill>
                <a:schemeClr val="dk1"/>
              </a:solidFill>
            </a:endParaRPr>
          </a:p>
          <a:p>
            <a:pPr marL="0" lvl="0" indent="0" algn="ctr" rtl="0">
              <a:spcBef>
                <a:spcPts val="1200"/>
              </a:spcBef>
              <a:spcAft>
                <a:spcPts val="0"/>
              </a:spcAft>
              <a:buClr>
                <a:schemeClr val="dk1"/>
              </a:buClr>
              <a:buSzPts val="1100"/>
              <a:buFont typeface="Arial"/>
              <a:buNone/>
            </a:pPr>
            <a:endParaRPr sz="1400" b="1">
              <a:solidFill>
                <a:schemeClr val="dk1"/>
              </a:solidFill>
            </a:endParaRPr>
          </a:p>
          <a:p>
            <a:pPr marL="0" lvl="0" indent="0" algn="ctr" rtl="0">
              <a:spcBef>
                <a:spcPts val="1200"/>
              </a:spcBef>
              <a:spcAft>
                <a:spcPts val="0"/>
              </a:spcAft>
              <a:buClr>
                <a:schemeClr val="dk1"/>
              </a:buClr>
              <a:buSzPts val="1100"/>
              <a:buFont typeface="Arial"/>
              <a:buNone/>
            </a:pPr>
            <a:r>
              <a:rPr lang="fr" sz="1400">
                <a:solidFill>
                  <a:schemeClr val="dk1"/>
                </a:solidFill>
              </a:rPr>
              <a:t>Classe C : </a:t>
            </a:r>
            <a:r>
              <a:rPr lang="fr" sz="1400" b="1">
                <a:solidFill>
                  <a:schemeClr val="dk1"/>
                </a:solidFill>
              </a:rPr>
              <a:t>Moreau  Nathalie </a:t>
            </a:r>
            <a:r>
              <a:rPr lang="fr" sz="1400">
                <a:solidFill>
                  <a:schemeClr val="dk1"/>
                </a:solidFill>
              </a:rPr>
              <a:t>MS</a:t>
            </a:r>
            <a:br>
              <a:rPr lang="fr" sz="1400">
                <a:solidFill>
                  <a:schemeClr val="dk1"/>
                </a:solidFill>
              </a:rPr>
            </a:br>
            <a:r>
              <a:rPr lang="fr" sz="1400">
                <a:solidFill>
                  <a:schemeClr val="dk1"/>
                </a:solidFill>
              </a:rPr>
              <a:t> Rome</a:t>
            </a:r>
            <a:r>
              <a:rPr lang="fr" sz="1400" b="1">
                <a:solidFill>
                  <a:schemeClr val="dk1"/>
                </a:solidFill>
              </a:rPr>
              <a:t> Italie</a:t>
            </a:r>
            <a:endParaRPr sz="1400" b="1">
              <a:solidFill>
                <a:schemeClr val="dk1"/>
              </a:solidFill>
            </a:endParaRPr>
          </a:p>
          <a:p>
            <a:pPr marL="0" lvl="0" indent="0" algn="ctr" rtl="0">
              <a:spcBef>
                <a:spcPts val="1200"/>
              </a:spcBef>
              <a:spcAft>
                <a:spcPts val="0"/>
              </a:spcAft>
              <a:buClr>
                <a:schemeClr val="dk1"/>
              </a:buClr>
              <a:buSzPts val="1100"/>
              <a:buFont typeface="Arial"/>
              <a:buNone/>
            </a:pPr>
            <a:endParaRPr sz="1400" b="1">
              <a:solidFill>
                <a:schemeClr val="dk1"/>
              </a:solidFill>
            </a:endParaRPr>
          </a:p>
          <a:p>
            <a:pPr marL="0" lvl="0" indent="0" algn="ctr" rtl="0">
              <a:spcBef>
                <a:spcPts val="1200"/>
              </a:spcBef>
              <a:spcAft>
                <a:spcPts val="0"/>
              </a:spcAft>
              <a:buClr>
                <a:schemeClr val="dk1"/>
              </a:buClr>
              <a:buSzPts val="1100"/>
              <a:buFont typeface="Arial"/>
              <a:buNone/>
            </a:pPr>
            <a:r>
              <a:rPr lang="fr" sz="1400">
                <a:solidFill>
                  <a:schemeClr val="dk1"/>
                </a:solidFill>
              </a:rPr>
              <a:t>Classe D : </a:t>
            </a:r>
            <a:r>
              <a:rPr lang="fr" sz="1400" b="1">
                <a:solidFill>
                  <a:schemeClr val="dk1"/>
                </a:solidFill>
              </a:rPr>
              <a:t>Morello Valériane</a:t>
            </a:r>
            <a:r>
              <a:rPr lang="fr" sz="1400">
                <a:solidFill>
                  <a:schemeClr val="dk1"/>
                </a:solidFill>
              </a:rPr>
              <a:t> MS </a:t>
            </a:r>
            <a:br>
              <a:rPr lang="fr" sz="1400">
                <a:solidFill>
                  <a:schemeClr val="dk1"/>
                </a:solidFill>
              </a:rPr>
            </a:br>
            <a:r>
              <a:rPr lang="fr" sz="1400">
                <a:solidFill>
                  <a:schemeClr val="dk1"/>
                </a:solidFill>
              </a:rPr>
              <a:t>International Frensh School </a:t>
            </a:r>
            <a:r>
              <a:rPr lang="fr" sz="1400" b="1">
                <a:solidFill>
                  <a:schemeClr val="dk1"/>
                </a:solidFill>
              </a:rPr>
              <a:t>Singapour</a:t>
            </a:r>
            <a:endParaRPr sz="1400" b="1">
              <a:solidFill>
                <a:schemeClr val="dk1"/>
              </a:solidFill>
            </a:endParaRPr>
          </a:p>
          <a:p>
            <a:pPr marL="0" lvl="0" indent="0" algn="ctr" rtl="0">
              <a:spcBef>
                <a:spcPts val="1200"/>
              </a:spcBef>
              <a:spcAft>
                <a:spcPts val="0"/>
              </a:spcAft>
              <a:buClr>
                <a:schemeClr val="dk1"/>
              </a:buClr>
              <a:buSzPts val="1100"/>
              <a:buFont typeface="Arial"/>
              <a:buNone/>
            </a:pPr>
            <a:endParaRPr sz="1400" b="1">
              <a:solidFill>
                <a:schemeClr val="dk1"/>
              </a:solidFill>
            </a:endParaRPr>
          </a:p>
          <a:p>
            <a:pPr marL="0" lvl="0" indent="0" algn="ctr" rtl="0">
              <a:spcBef>
                <a:spcPts val="1200"/>
              </a:spcBef>
              <a:spcAft>
                <a:spcPts val="0"/>
              </a:spcAft>
              <a:buClr>
                <a:schemeClr val="dk1"/>
              </a:buClr>
              <a:buSzPts val="1100"/>
              <a:buFont typeface="Arial"/>
              <a:buNone/>
            </a:pPr>
            <a:r>
              <a:rPr lang="fr" sz="1400">
                <a:solidFill>
                  <a:schemeClr val="dk1"/>
                </a:solidFill>
              </a:rPr>
              <a:t>Classe E : </a:t>
            </a:r>
            <a:r>
              <a:rPr lang="fr" sz="1400" b="1">
                <a:solidFill>
                  <a:schemeClr val="dk1"/>
                </a:solidFill>
              </a:rPr>
              <a:t>Coudon Katy </a:t>
            </a:r>
            <a:r>
              <a:rPr lang="fr" sz="1400">
                <a:solidFill>
                  <a:schemeClr val="dk1"/>
                </a:solidFill>
              </a:rPr>
              <a:t>MS</a:t>
            </a:r>
            <a:br>
              <a:rPr lang="fr" sz="1400">
                <a:solidFill>
                  <a:schemeClr val="dk1"/>
                </a:solidFill>
              </a:rPr>
            </a:br>
            <a:r>
              <a:rPr lang="fr" sz="1400">
                <a:solidFill>
                  <a:schemeClr val="dk1"/>
                </a:solidFill>
              </a:rPr>
              <a:t> école Paul Cezanne</a:t>
            </a:r>
            <a:r>
              <a:rPr lang="fr" sz="1400" b="1">
                <a:solidFill>
                  <a:schemeClr val="dk1"/>
                </a:solidFill>
              </a:rPr>
              <a:t> </a:t>
            </a:r>
            <a:r>
              <a:rPr lang="fr" sz="1400">
                <a:solidFill>
                  <a:schemeClr val="dk1"/>
                </a:solidFill>
              </a:rPr>
              <a:t>Rabat</a:t>
            </a:r>
            <a:r>
              <a:rPr lang="fr" sz="1400" b="1">
                <a:solidFill>
                  <a:schemeClr val="dk1"/>
                </a:solidFill>
              </a:rPr>
              <a:t> Maroc</a:t>
            </a:r>
            <a:endParaRPr sz="2300">
              <a:solidFill>
                <a:schemeClr val="dk1"/>
              </a:solidFill>
            </a:endParaRPr>
          </a:p>
          <a:p>
            <a:pPr marL="0" lvl="0" indent="0" algn="l" rtl="0">
              <a:spcBef>
                <a:spcPts val="1200"/>
              </a:spcBef>
              <a:spcAft>
                <a:spcPts val="1200"/>
              </a:spcAft>
              <a:buNone/>
            </a:pPr>
            <a:endParaRPr b="1"/>
          </a:p>
        </p:txBody>
      </p:sp>
      <p:pic>
        <p:nvPicPr>
          <p:cNvPr id="70" name="Google Shape;70;p15"/>
          <p:cNvPicPr preferRelativeResize="0"/>
          <p:nvPr/>
        </p:nvPicPr>
        <p:blipFill>
          <a:blip r:embed="rId3">
            <a:alphaModFix/>
          </a:blip>
          <a:stretch>
            <a:fillRect/>
          </a:stretch>
        </p:blipFill>
        <p:spPr>
          <a:xfrm>
            <a:off x="2282388" y="7777475"/>
            <a:ext cx="873125" cy="873124"/>
          </a:xfrm>
          <a:prstGeom prst="rect">
            <a:avLst/>
          </a:prstGeom>
          <a:noFill/>
          <a:ln>
            <a:noFill/>
          </a:ln>
        </p:spPr>
      </p:pic>
      <p:sp>
        <p:nvSpPr>
          <p:cNvPr id="71" name="Google Shape;71;p15"/>
          <p:cNvSpPr txBox="1"/>
          <p:nvPr/>
        </p:nvSpPr>
        <p:spPr>
          <a:xfrm>
            <a:off x="799050" y="1442950"/>
            <a:ext cx="3546300" cy="1723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fr" sz="2000" b="1">
                <a:solidFill>
                  <a:srgbClr val="38761D"/>
                </a:solidFill>
              </a:rPr>
              <a:t>Version bilingue français-arabe</a:t>
            </a:r>
            <a:endParaRPr sz="2000" b="1">
              <a:solidFill>
                <a:srgbClr val="38761D"/>
              </a:solidFill>
            </a:endParaRPr>
          </a:p>
          <a:p>
            <a:pPr marL="0" lvl="0" indent="0" algn="ctr" rtl="0">
              <a:spcBef>
                <a:spcPts val="0"/>
              </a:spcBef>
              <a:spcAft>
                <a:spcPts val="0"/>
              </a:spcAft>
              <a:buNone/>
            </a:pPr>
            <a:r>
              <a:rPr lang="fr" sz="2000" b="1">
                <a:solidFill>
                  <a:srgbClr val="38761D"/>
                </a:solidFill>
              </a:rPr>
              <a:t>réalisée par </a:t>
            </a:r>
            <a:endParaRPr sz="2000" b="1">
              <a:solidFill>
                <a:srgbClr val="38761D"/>
              </a:solidFill>
            </a:endParaRPr>
          </a:p>
          <a:p>
            <a:pPr marL="0" lvl="0" indent="0" algn="ctr" rtl="0">
              <a:spcBef>
                <a:spcPts val="0"/>
              </a:spcBef>
              <a:spcAft>
                <a:spcPts val="0"/>
              </a:spcAft>
              <a:buClr>
                <a:schemeClr val="dk1"/>
              </a:buClr>
              <a:buSzPts val="1100"/>
              <a:buFont typeface="Arial"/>
              <a:buNone/>
            </a:pPr>
            <a:r>
              <a:rPr lang="fr" sz="2000" b="1">
                <a:solidFill>
                  <a:srgbClr val="38761D"/>
                </a:solidFill>
              </a:rPr>
              <a:t>Omar</a:t>
            </a:r>
            <a:endParaRPr sz="2000" b="1">
              <a:solidFill>
                <a:srgbClr val="38761D"/>
              </a:solidFill>
            </a:endParaRPr>
          </a:p>
          <a:p>
            <a:pPr marL="0" lvl="0" indent="0" algn="ctr" rtl="0">
              <a:spcBef>
                <a:spcPts val="0"/>
              </a:spcBef>
              <a:spcAft>
                <a:spcPts val="0"/>
              </a:spcAft>
              <a:buClr>
                <a:schemeClr val="dk1"/>
              </a:buClr>
              <a:buSzPts val="1100"/>
              <a:buFont typeface="Arial"/>
              <a:buNone/>
            </a:pPr>
            <a:r>
              <a:rPr lang="fr" sz="2000" b="1">
                <a:solidFill>
                  <a:srgbClr val="38761D"/>
                </a:solidFill>
              </a:rPr>
              <a:t>MSA Cézanne Rabat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232500" y="92899"/>
            <a:ext cx="4793700" cy="758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fr" sz="3133"/>
              <a:t>Le principe</a:t>
            </a:r>
            <a:r>
              <a:rPr lang="fr" sz="3433"/>
              <a:t> </a:t>
            </a:r>
            <a:r>
              <a:rPr lang="fr" sz="3133"/>
              <a:t>: </a:t>
            </a:r>
            <a:endParaRPr sz="3133"/>
          </a:p>
        </p:txBody>
      </p:sp>
      <p:sp>
        <p:nvSpPr>
          <p:cNvPr id="77" name="Google Shape;77;p16"/>
          <p:cNvSpPr txBox="1">
            <a:spLocks noGrp="1"/>
          </p:cNvSpPr>
          <p:nvPr>
            <p:ph type="body" idx="1"/>
          </p:nvPr>
        </p:nvSpPr>
        <p:spPr>
          <a:xfrm>
            <a:off x="319575" y="778625"/>
            <a:ext cx="4489500" cy="2181900"/>
          </a:xfrm>
          <a:prstGeom prst="rect">
            <a:avLst/>
          </a:prstGeom>
        </p:spPr>
        <p:txBody>
          <a:bodyPr spcFirstLastPara="1" wrap="square" lIns="91425" tIns="91425" rIns="91425" bIns="91425" anchor="t" anchorCtr="0">
            <a:normAutofit fontScale="77500" lnSpcReduction="20000"/>
          </a:bodyPr>
          <a:lstStyle/>
          <a:p>
            <a:pPr marL="0" lvl="0" indent="0" algn="l" rtl="0">
              <a:spcBef>
                <a:spcPts val="1200"/>
              </a:spcBef>
              <a:spcAft>
                <a:spcPts val="0"/>
              </a:spcAft>
              <a:buClr>
                <a:schemeClr val="dk1"/>
              </a:buClr>
              <a:buSzPct val="55000"/>
              <a:buFont typeface="Arial"/>
              <a:buNone/>
            </a:pPr>
            <a:r>
              <a:rPr lang="fr" sz="2000">
                <a:solidFill>
                  <a:schemeClr val="dk1"/>
                </a:solidFill>
              </a:rPr>
              <a:t>La première semaine seule la </a:t>
            </a:r>
            <a:r>
              <a:rPr lang="fr" sz="2000" b="1">
                <a:solidFill>
                  <a:schemeClr val="dk1"/>
                </a:solidFill>
              </a:rPr>
              <a:t>classe A</a:t>
            </a:r>
            <a:r>
              <a:rPr lang="fr" sz="2000">
                <a:solidFill>
                  <a:schemeClr val="dk1"/>
                </a:solidFill>
              </a:rPr>
              <a:t> écrit la suite de l’histoire parties 1 et 2.</a:t>
            </a:r>
            <a:endParaRPr sz="2000">
              <a:solidFill>
                <a:schemeClr val="dk1"/>
              </a:solidFill>
            </a:endParaRPr>
          </a:p>
          <a:p>
            <a:pPr marL="0" lvl="0" indent="0" algn="l" rtl="0">
              <a:spcBef>
                <a:spcPts val="1200"/>
              </a:spcBef>
              <a:spcAft>
                <a:spcPts val="0"/>
              </a:spcAft>
              <a:buClr>
                <a:schemeClr val="dk1"/>
              </a:buClr>
              <a:buSzPct val="55000"/>
              <a:buFont typeface="Arial"/>
              <a:buNone/>
            </a:pPr>
            <a:r>
              <a:rPr lang="fr" sz="2000">
                <a:solidFill>
                  <a:schemeClr val="dk1"/>
                </a:solidFill>
              </a:rPr>
              <a:t>La deuxième semaine, c’est la </a:t>
            </a:r>
            <a:r>
              <a:rPr lang="fr" sz="2000" b="1">
                <a:solidFill>
                  <a:schemeClr val="dk1"/>
                </a:solidFill>
              </a:rPr>
              <a:t>classe B</a:t>
            </a:r>
            <a:r>
              <a:rPr lang="fr" sz="2000">
                <a:solidFill>
                  <a:schemeClr val="dk1"/>
                </a:solidFill>
              </a:rPr>
              <a:t> qui continue à écrire à  la suite de la classe A (partie 3 et 4 )et simultanément,  la  </a:t>
            </a:r>
            <a:r>
              <a:rPr lang="fr" sz="2000" b="1">
                <a:solidFill>
                  <a:schemeClr val="dk1"/>
                </a:solidFill>
              </a:rPr>
              <a:t>classe C</a:t>
            </a:r>
            <a:r>
              <a:rPr lang="fr" sz="2000">
                <a:solidFill>
                  <a:schemeClr val="dk1"/>
                </a:solidFill>
              </a:rPr>
              <a:t> illustre la partie 1 et la </a:t>
            </a:r>
            <a:r>
              <a:rPr lang="fr" sz="2000" b="1">
                <a:solidFill>
                  <a:schemeClr val="dk1"/>
                </a:solidFill>
              </a:rPr>
              <a:t>classe E</a:t>
            </a:r>
            <a:r>
              <a:rPr lang="fr" sz="2000">
                <a:solidFill>
                  <a:schemeClr val="dk1"/>
                </a:solidFill>
              </a:rPr>
              <a:t> la partie 2.</a:t>
            </a:r>
            <a:endParaRPr sz="2000">
              <a:solidFill>
                <a:schemeClr val="dk1"/>
              </a:solidFill>
            </a:endParaRPr>
          </a:p>
          <a:p>
            <a:pPr marL="0" lvl="0" indent="0" algn="l" rtl="0">
              <a:spcBef>
                <a:spcPts val="1200"/>
              </a:spcBef>
              <a:spcAft>
                <a:spcPts val="1200"/>
              </a:spcAft>
              <a:buNone/>
            </a:pPr>
            <a:endParaRPr/>
          </a:p>
        </p:txBody>
      </p:sp>
      <p:sp>
        <p:nvSpPr>
          <p:cNvPr id="78" name="Google Shape;78;p16"/>
          <p:cNvSpPr txBox="1"/>
          <p:nvPr/>
        </p:nvSpPr>
        <p:spPr>
          <a:xfrm>
            <a:off x="408300" y="2722250"/>
            <a:ext cx="175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79" name="Google Shape;79;p16"/>
          <p:cNvSpPr txBox="1"/>
          <p:nvPr/>
        </p:nvSpPr>
        <p:spPr>
          <a:xfrm>
            <a:off x="408300" y="2722250"/>
            <a:ext cx="1524300" cy="238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r">
                <a:solidFill>
                  <a:schemeClr val="dk1"/>
                </a:solidFill>
              </a:rPr>
              <a:t>La troisième semaine, la</a:t>
            </a:r>
            <a:r>
              <a:rPr lang="fr" b="1">
                <a:solidFill>
                  <a:schemeClr val="dk1"/>
                </a:solidFill>
              </a:rPr>
              <a:t> classe C</a:t>
            </a:r>
            <a:r>
              <a:rPr lang="fr">
                <a:solidFill>
                  <a:schemeClr val="dk1"/>
                </a:solidFill>
              </a:rPr>
              <a:t> écrit les parties 5 et 6 tandis que la </a:t>
            </a:r>
            <a:r>
              <a:rPr lang="fr" b="1">
                <a:solidFill>
                  <a:schemeClr val="dk1"/>
                </a:solidFill>
              </a:rPr>
              <a:t>Classe D</a:t>
            </a:r>
            <a:r>
              <a:rPr lang="fr">
                <a:solidFill>
                  <a:schemeClr val="dk1"/>
                </a:solidFill>
              </a:rPr>
              <a:t> illustre la partie 3 et la </a:t>
            </a:r>
            <a:r>
              <a:rPr lang="fr" b="1">
                <a:solidFill>
                  <a:schemeClr val="dk1"/>
                </a:solidFill>
              </a:rPr>
              <a:t>classe A</a:t>
            </a:r>
            <a:r>
              <a:rPr lang="fr">
                <a:solidFill>
                  <a:schemeClr val="dk1"/>
                </a:solidFill>
              </a:rPr>
              <a:t> la partie 4</a:t>
            </a:r>
            <a:endParaRPr/>
          </a:p>
        </p:txBody>
      </p:sp>
      <p:sp>
        <p:nvSpPr>
          <p:cNvPr id="80" name="Google Shape;80;p16"/>
          <p:cNvSpPr txBox="1"/>
          <p:nvPr/>
        </p:nvSpPr>
        <p:spPr>
          <a:xfrm>
            <a:off x="535500" y="5780250"/>
            <a:ext cx="4324200" cy="3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fr">
                <a:solidFill>
                  <a:schemeClr val="dk1"/>
                </a:solidFill>
              </a:rPr>
              <a:t>La quatrième semaine, la </a:t>
            </a:r>
            <a:r>
              <a:rPr lang="fr" b="1">
                <a:solidFill>
                  <a:schemeClr val="dk1"/>
                </a:solidFill>
              </a:rPr>
              <a:t>classe D</a:t>
            </a:r>
            <a:r>
              <a:rPr lang="fr">
                <a:solidFill>
                  <a:schemeClr val="dk1"/>
                </a:solidFill>
              </a:rPr>
              <a:t> écrit les parties 7 et 8 tandis que la </a:t>
            </a:r>
            <a:r>
              <a:rPr lang="fr" b="1">
                <a:solidFill>
                  <a:schemeClr val="dk1"/>
                </a:solidFill>
              </a:rPr>
              <a:t>Classe E</a:t>
            </a:r>
            <a:r>
              <a:rPr lang="fr">
                <a:solidFill>
                  <a:schemeClr val="dk1"/>
                </a:solidFill>
              </a:rPr>
              <a:t> illustre la partie 5 et la </a:t>
            </a:r>
            <a:r>
              <a:rPr lang="fr" b="1">
                <a:solidFill>
                  <a:schemeClr val="dk1"/>
                </a:solidFill>
              </a:rPr>
              <a:t>classe B</a:t>
            </a:r>
            <a:r>
              <a:rPr lang="fr">
                <a:solidFill>
                  <a:schemeClr val="dk1"/>
                </a:solidFill>
              </a:rPr>
              <a:t> la partie 6</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fr">
                <a:solidFill>
                  <a:schemeClr val="dk1"/>
                </a:solidFill>
              </a:rPr>
              <a:t>La cinquième semaine, la</a:t>
            </a:r>
            <a:r>
              <a:rPr lang="fr" b="1">
                <a:solidFill>
                  <a:schemeClr val="dk1"/>
                </a:solidFill>
              </a:rPr>
              <a:t> classe E</a:t>
            </a:r>
            <a:r>
              <a:rPr lang="fr">
                <a:solidFill>
                  <a:schemeClr val="dk1"/>
                </a:solidFill>
              </a:rPr>
              <a:t> termine l’histoire avec les parties 9 et 10 tandis que la </a:t>
            </a:r>
            <a:r>
              <a:rPr lang="fr" b="1">
                <a:solidFill>
                  <a:schemeClr val="dk1"/>
                </a:solidFill>
              </a:rPr>
              <a:t>Classe A</a:t>
            </a:r>
            <a:r>
              <a:rPr lang="fr">
                <a:solidFill>
                  <a:schemeClr val="dk1"/>
                </a:solidFill>
              </a:rPr>
              <a:t> illustre la partie 7 et la </a:t>
            </a:r>
            <a:r>
              <a:rPr lang="fr" b="1">
                <a:solidFill>
                  <a:schemeClr val="dk1"/>
                </a:solidFill>
              </a:rPr>
              <a:t>classe C</a:t>
            </a:r>
            <a:r>
              <a:rPr lang="fr">
                <a:solidFill>
                  <a:schemeClr val="dk1"/>
                </a:solidFill>
              </a:rPr>
              <a:t> la partie 8</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fr">
                <a:solidFill>
                  <a:schemeClr val="dk1"/>
                </a:solidFill>
              </a:rPr>
              <a:t>La sixième semaine, aucune classe n’écrit tandis que la </a:t>
            </a:r>
            <a:r>
              <a:rPr lang="fr" b="1">
                <a:solidFill>
                  <a:schemeClr val="dk1"/>
                </a:solidFill>
              </a:rPr>
              <a:t>Classe B</a:t>
            </a:r>
            <a:r>
              <a:rPr lang="fr">
                <a:solidFill>
                  <a:schemeClr val="dk1"/>
                </a:solidFill>
              </a:rPr>
              <a:t> illustre la partie 9 et la </a:t>
            </a:r>
            <a:r>
              <a:rPr lang="fr" b="1">
                <a:solidFill>
                  <a:schemeClr val="dk1"/>
                </a:solidFill>
              </a:rPr>
              <a:t>classe D</a:t>
            </a:r>
            <a:r>
              <a:rPr lang="fr">
                <a:solidFill>
                  <a:schemeClr val="dk1"/>
                </a:solidFill>
              </a:rPr>
              <a:t> la partie 10</a:t>
            </a:r>
            <a:endParaRPr>
              <a:solidFill>
                <a:schemeClr val="dk1"/>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pic>
        <p:nvPicPr>
          <p:cNvPr id="81" name="Google Shape;81;p16"/>
          <p:cNvPicPr preferRelativeResize="0"/>
          <p:nvPr/>
        </p:nvPicPr>
        <p:blipFill>
          <a:blip r:embed="rId3">
            <a:alphaModFix/>
          </a:blip>
          <a:stretch>
            <a:fillRect/>
          </a:stretch>
        </p:blipFill>
        <p:spPr>
          <a:xfrm>
            <a:off x="2160900" y="2656088"/>
            <a:ext cx="2568057" cy="2514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265062" y="1797871"/>
            <a:ext cx="4793700" cy="10020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990"/>
              <a:buFont typeface="Arial"/>
              <a:buNone/>
            </a:pPr>
            <a:r>
              <a:rPr lang="fr" sz="2029" b="1"/>
              <a:t> Palla le hérisson</a:t>
            </a:r>
            <a:endParaRPr sz="2029" b="1"/>
          </a:p>
          <a:p>
            <a:pPr marL="0" lvl="0" indent="0" algn="l" rtl="0">
              <a:lnSpc>
                <a:spcPct val="115000"/>
              </a:lnSpc>
              <a:spcBef>
                <a:spcPts val="1800"/>
              </a:spcBef>
              <a:spcAft>
                <a:spcPts val="400"/>
              </a:spcAft>
              <a:buClr>
                <a:schemeClr val="dk1"/>
              </a:buClr>
              <a:buSzPts val="990"/>
              <a:buFont typeface="Arial"/>
              <a:buNone/>
            </a:pPr>
            <a:endParaRPr sz="2520"/>
          </a:p>
        </p:txBody>
      </p:sp>
      <p:sp>
        <p:nvSpPr>
          <p:cNvPr id="87" name="Google Shape;87;p17"/>
          <p:cNvSpPr txBox="1">
            <a:spLocks noGrp="1"/>
          </p:cNvSpPr>
          <p:nvPr>
            <p:ph type="body" idx="1"/>
          </p:nvPr>
        </p:nvSpPr>
        <p:spPr>
          <a:xfrm>
            <a:off x="684700" y="3422975"/>
            <a:ext cx="3686400" cy="54096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fr" sz="1700">
                <a:solidFill>
                  <a:schemeClr val="dk1"/>
                </a:solidFill>
              </a:rPr>
              <a:t>Palla, le hérisson, est en colère, car Turalo le lapin mange beaucoup de bonbons et il laisse traîner les papiers par terre. </a:t>
            </a:r>
            <a:endParaRPr sz="1700">
              <a:solidFill>
                <a:schemeClr val="dk1"/>
              </a:solidFill>
            </a:endParaRPr>
          </a:p>
          <a:p>
            <a:pPr marL="0" lvl="0" indent="0" algn="l" rtl="0">
              <a:spcBef>
                <a:spcPts val="1200"/>
              </a:spcBef>
              <a:spcAft>
                <a:spcPts val="0"/>
              </a:spcAft>
              <a:buClr>
                <a:schemeClr val="dk1"/>
              </a:buClr>
              <a:buSzPts val="1100"/>
              <a:buFont typeface="Arial"/>
              <a:buNone/>
            </a:pPr>
            <a:r>
              <a:rPr lang="fr" sz="1700">
                <a:solidFill>
                  <a:schemeClr val="dk1"/>
                </a:solidFill>
              </a:rPr>
              <a:t>A chaque fois que le hérisson se promène, les papiers s’enfoncent sur ses piquants et il n’arrive plus à les enlever…</a:t>
            </a:r>
            <a:endParaRPr sz="1100">
              <a:solidFill>
                <a:schemeClr val="dk1"/>
              </a:solidFill>
            </a:endParaRPr>
          </a:p>
          <a:p>
            <a:pPr marL="0" lvl="0" indent="0" algn="l" rtl="0">
              <a:spcBef>
                <a:spcPts val="1200"/>
              </a:spcBef>
              <a:spcAft>
                <a:spcPts val="1200"/>
              </a:spcAft>
              <a:buNone/>
            </a:pPr>
            <a:endParaRPr/>
          </a:p>
        </p:txBody>
      </p:sp>
      <p:sp>
        <p:nvSpPr>
          <p:cNvPr id="88" name="Google Shape;88;p17"/>
          <p:cNvSpPr txBox="1"/>
          <p:nvPr/>
        </p:nvSpPr>
        <p:spPr>
          <a:xfrm>
            <a:off x="265050" y="761075"/>
            <a:ext cx="46143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300" b="1"/>
              <a:t>LA COLERE</a:t>
            </a:r>
            <a:endParaRPr sz="3300" b="1"/>
          </a:p>
        </p:txBody>
      </p:sp>
      <p:pic>
        <p:nvPicPr>
          <p:cNvPr id="89" name="Google Shape;89;p17"/>
          <p:cNvPicPr preferRelativeResize="0"/>
          <p:nvPr/>
        </p:nvPicPr>
        <p:blipFill>
          <a:blip r:embed="rId5">
            <a:alphaModFix/>
          </a:blip>
          <a:stretch>
            <a:fillRect/>
          </a:stretch>
        </p:blipFill>
        <p:spPr>
          <a:xfrm flipH="1">
            <a:off x="1464525" y="6396600"/>
            <a:ext cx="1886975" cy="1947108"/>
          </a:xfrm>
          <a:prstGeom prst="rect">
            <a:avLst/>
          </a:prstGeom>
          <a:noFill/>
          <a:ln>
            <a:noFill/>
          </a:ln>
        </p:spPr>
      </p:pic>
      <p:pic>
        <p:nvPicPr>
          <p:cNvPr id="2" name="MSA histoire">
            <a:hlinkClick r:id="" action="ppaction://media"/>
            <a:extLst>
              <a:ext uri="{FF2B5EF4-FFF2-40B4-BE49-F238E27FC236}">
                <a16:creationId xmlns:a16="http://schemas.microsoft.com/office/drawing/2014/main" id="{AFE8FACA-A48D-4E84-93CF-2D3BCB446559}"/>
              </a:ext>
            </a:extLst>
          </p:cNvPr>
          <p:cNvPicPr>
            <a:picLocks noChangeAspect="1"/>
          </p:cNvPicPr>
          <p:nvPr>
            <a:audioFile r:link="rId1"/>
            <p:extLst>
              <p:ext uri="{DAA4B4D4-6D71-4841-9C94-3DE7FCFB9230}">
                <p14:media xmlns:p14="http://schemas.microsoft.com/office/powerpoint/2010/main" r:embed="rId2">
                  <p14:trim end="240089"/>
                </p14:media>
              </p:ext>
            </p:extLst>
          </p:nvPr>
        </p:nvPicPr>
        <p:blipFill>
          <a:blip r:embed="rId6"/>
          <a:stretch>
            <a:fillRect/>
          </a:stretch>
        </p:blipFill>
        <p:spPr>
          <a:xfrm>
            <a:off x="2328863" y="425608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écriture classe A partie 1</a:t>
            </a:r>
            <a:endParaRPr sz="1200"/>
          </a:p>
        </p:txBody>
      </p:sp>
      <p:sp>
        <p:nvSpPr>
          <p:cNvPr id="95" name="Google Shape;95;p18"/>
          <p:cNvSpPr txBox="1">
            <a:spLocks noGrp="1"/>
          </p:cNvSpPr>
          <p:nvPr>
            <p:ph type="body" idx="1"/>
          </p:nvPr>
        </p:nvSpPr>
        <p:spPr>
          <a:xfrm>
            <a:off x="792753" y="2487375"/>
            <a:ext cx="35589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fr" sz="2400">
                <a:solidFill>
                  <a:srgbClr val="000000"/>
                </a:solidFill>
              </a:rPr>
              <a:t>Palla rejoint ses amis. Il y a Bobo l’oiseau, Rosy la biche et Djadja l’écureuil. Il est très en colère, il leur demande de retirer les papiers de bonbons de ses piquants,  </a:t>
            </a:r>
            <a:endParaRPr sz="2400">
              <a:solidFill>
                <a:srgbClr val="000000"/>
              </a:solidFill>
            </a:endParaRPr>
          </a:p>
        </p:txBody>
      </p:sp>
      <p:pic>
        <p:nvPicPr>
          <p:cNvPr id="96" name="Google Shape;96;p18"/>
          <p:cNvPicPr preferRelativeResize="0"/>
          <p:nvPr/>
        </p:nvPicPr>
        <p:blipFill>
          <a:blip r:embed="rId5">
            <a:alphaModFix/>
          </a:blip>
          <a:stretch>
            <a:fillRect/>
          </a:stretch>
        </p:blipFill>
        <p:spPr>
          <a:xfrm>
            <a:off x="2135638" y="7557375"/>
            <a:ext cx="873125" cy="873124"/>
          </a:xfrm>
          <a:prstGeom prst="rect">
            <a:avLst/>
          </a:prstGeom>
          <a:noFill/>
          <a:ln>
            <a:noFill/>
          </a:ln>
        </p:spPr>
      </p:pic>
      <p:pic>
        <p:nvPicPr>
          <p:cNvPr id="2" name="MSA histoire">
            <a:hlinkClick r:id="" action="ppaction://media"/>
            <a:extLst>
              <a:ext uri="{FF2B5EF4-FFF2-40B4-BE49-F238E27FC236}">
                <a16:creationId xmlns:a16="http://schemas.microsoft.com/office/drawing/2014/main" id="{AE52D864-C5BE-4B3A-9250-6927EBE2904D}"/>
              </a:ext>
            </a:extLst>
          </p:cNvPr>
          <p:cNvPicPr>
            <a:picLocks noChangeAspect="1"/>
          </p:cNvPicPr>
          <p:nvPr>
            <a:audioFile r:link="rId1"/>
            <p:extLst>
              <p:ext uri="{DAA4B4D4-6D71-4841-9C94-3DE7FCFB9230}">
                <p14:media xmlns:p14="http://schemas.microsoft.com/office/powerpoint/2010/main" r:embed="rId2">
                  <p14:trim st="33995" end="213243"/>
                </p14:media>
              </p:ext>
            </p:extLst>
          </p:nvPr>
        </p:nvPicPr>
        <p:blipFill>
          <a:blip r:embed="rId6"/>
          <a:stretch>
            <a:fillRect/>
          </a:stretch>
        </p:blipFill>
        <p:spPr>
          <a:xfrm>
            <a:off x="3829559" y="6146672"/>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illustration de la partie 1 par la classe C</a:t>
            </a:r>
            <a:endParaRPr sz="1200"/>
          </a:p>
        </p:txBody>
      </p:sp>
      <p:pic>
        <p:nvPicPr>
          <p:cNvPr id="102" name="Google Shape;102;p19"/>
          <p:cNvPicPr preferRelativeResize="0"/>
          <p:nvPr/>
        </p:nvPicPr>
        <p:blipFill>
          <a:blip r:embed="rId3">
            <a:alphaModFix/>
          </a:blip>
          <a:stretch>
            <a:fillRect/>
          </a:stretch>
        </p:blipFill>
        <p:spPr>
          <a:xfrm>
            <a:off x="175350" y="1435650"/>
            <a:ext cx="4755725" cy="6316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écriture classe A partie 2</a:t>
            </a:r>
            <a:endParaRPr sz="1200"/>
          </a:p>
        </p:txBody>
      </p:sp>
      <p:sp>
        <p:nvSpPr>
          <p:cNvPr id="108" name="Google Shape;108;p20"/>
          <p:cNvSpPr txBox="1">
            <a:spLocks noGrp="1"/>
          </p:cNvSpPr>
          <p:nvPr>
            <p:ph type="body" idx="1"/>
          </p:nvPr>
        </p:nvSpPr>
        <p:spPr>
          <a:xfrm>
            <a:off x="666350" y="1686325"/>
            <a:ext cx="40584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2500">
                <a:solidFill>
                  <a:schemeClr val="dk1"/>
                </a:solidFill>
              </a:rPr>
              <a:t>_ J’en ai MARRRRRE dit Palla le hérisson. Il faut que Turalo arrête de jeter  ses papiers de bonbons dans la nature. </a:t>
            </a:r>
            <a:endParaRPr sz="2500">
              <a:solidFill>
                <a:schemeClr val="dk1"/>
              </a:solidFill>
            </a:endParaRPr>
          </a:p>
          <a:p>
            <a:pPr marL="0" lvl="0" indent="0" algn="l" rtl="0">
              <a:spcBef>
                <a:spcPts val="1200"/>
              </a:spcBef>
              <a:spcAft>
                <a:spcPts val="0"/>
              </a:spcAft>
              <a:buNone/>
            </a:pPr>
            <a:r>
              <a:rPr lang="fr" sz="2500">
                <a:solidFill>
                  <a:schemeClr val="dk1"/>
                </a:solidFill>
              </a:rPr>
              <a:t>_ Tu devrais lui parler dit Djadja</a:t>
            </a:r>
            <a:endParaRPr sz="2500">
              <a:solidFill>
                <a:schemeClr val="dk1"/>
              </a:solidFill>
            </a:endParaRPr>
          </a:p>
          <a:p>
            <a:pPr marL="0" lvl="0" indent="0" algn="l" rtl="0">
              <a:spcBef>
                <a:spcPts val="1200"/>
              </a:spcBef>
              <a:spcAft>
                <a:spcPts val="1200"/>
              </a:spcAft>
              <a:buNone/>
            </a:pPr>
            <a:r>
              <a:rPr lang="fr" sz="2500">
                <a:solidFill>
                  <a:schemeClr val="dk1"/>
                </a:solidFill>
              </a:rPr>
              <a:t>_ J’aimerai bien,mais il est beaucoup plus rapide que moi. Comment faire? </a:t>
            </a:r>
            <a:endParaRPr sz="2500">
              <a:solidFill>
                <a:schemeClr val="dk1"/>
              </a:solidFill>
            </a:endParaRPr>
          </a:p>
        </p:txBody>
      </p:sp>
      <p:pic>
        <p:nvPicPr>
          <p:cNvPr id="109" name="Google Shape;109;p20"/>
          <p:cNvPicPr preferRelativeResize="0"/>
          <p:nvPr/>
        </p:nvPicPr>
        <p:blipFill>
          <a:blip r:embed="rId5">
            <a:alphaModFix/>
          </a:blip>
          <a:stretch>
            <a:fillRect/>
          </a:stretch>
        </p:blipFill>
        <p:spPr>
          <a:xfrm>
            <a:off x="2135638" y="7557375"/>
            <a:ext cx="873125" cy="873124"/>
          </a:xfrm>
          <a:prstGeom prst="rect">
            <a:avLst/>
          </a:prstGeom>
          <a:noFill/>
          <a:ln>
            <a:noFill/>
          </a:ln>
        </p:spPr>
      </p:pic>
      <p:pic>
        <p:nvPicPr>
          <p:cNvPr id="2" name="MSA histoire">
            <a:hlinkClick r:id="" action="ppaction://media"/>
            <a:extLst>
              <a:ext uri="{FF2B5EF4-FFF2-40B4-BE49-F238E27FC236}">
                <a16:creationId xmlns:a16="http://schemas.microsoft.com/office/drawing/2014/main" id="{3E9CE5A7-5539-4325-9975-0CE84D2383A8}"/>
              </a:ext>
            </a:extLst>
          </p:cNvPr>
          <p:cNvPicPr>
            <a:picLocks noChangeAspect="1"/>
          </p:cNvPicPr>
          <p:nvPr>
            <a:audioFile r:link="rId1"/>
            <p:extLst>
              <p:ext uri="{DAA4B4D4-6D71-4841-9C94-3DE7FCFB9230}">
                <p14:media xmlns:p14="http://schemas.microsoft.com/office/powerpoint/2010/main" r:embed="rId2">
                  <p14:trim st="60675" end="179210"/>
                </p14:media>
              </p:ext>
            </p:extLst>
          </p:nvPr>
        </p:nvPicPr>
        <p:blipFill>
          <a:blip r:embed="rId6"/>
          <a:stretch>
            <a:fillRect/>
          </a:stretch>
        </p:blipFill>
        <p:spPr>
          <a:xfrm>
            <a:off x="3354474" y="6803047"/>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illustration de la partie 2 par la classe E</a:t>
            </a:r>
            <a:endParaRPr sz="1200"/>
          </a:p>
        </p:txBody>
      </p:sp>
      <p:sp>
        <p:nvSpPr>
          <p:cNvPr id="115" name="Google Shape;115;p21"/>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6" name="Google Shape;116;p21"/>
          <p:cNvPicPr preferRelativeResize="0"/>
          <p:nvPr/>
        </p:nvPicPr>
        <p:blipFill>
          <a:blip r:embed="rId3">
            <a:alphaModFix/>
          </a:blip>
          <a:stretch>
            <a:fillRect/>
          </a:stretch>
        </p:blipFill>
        <p:spPr>
          <a:xfrm>
            <a:off x="175350" y="946375"/>
            <a:ext cx="4739675" cy="70483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1026</Words>
  <Application>Microsoft Office PowerPoint</Application>
  <PresentationFormat>Personnalisé</PresentationFormat>
  <Paragraphs>86</Paragraphs>
  <Slides>28</Slides>
  <Notes>28</Notes>
  <HiddenSlides>0</HiddenSlides>
  <MMClips>13</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28</vt:i4>
      </vt:variant>
    </vt:vector>
  </HeadingPairs>
  <TitlesOfParts>
    <vt:vector size="31" baseType="lpstr">
      <vt:lpstr>Caveat</vt:lpstr>
      <vt:lpstr>Arial</vt:lpstr>
      <vt:lpstr>Simple Light</vt:lpstr>
      <vt:lpstr>Présentation PowerPoint</vt:lpstr>
      <vt:lpstr>Les classes participantes  à la session 2023</vt:lpstr>
      <vt:lpstr>Groupe 8</vt:lpstr>
      <vt:lpstr>Le principe : </vt:lpstr>
      <vt:lpstr> Palla le hérisson </vt:lpstr>
      <vt:lpstr>écriture classe A partie 1</vt:lpstr>
      <vt:lpstr>illustration de la partie 1 par la classe C</vt:lpstr>
      <vt:lpstr>écriture classe A partie 2</vt:lpstr>
      <vt:lpstr>illustration de la partie 2 par la classe E</vt:lpstr>
      <vt:lpstr>écriture classe D partie 3</vt:lpstr>
      <vt:lpstr>illustration de la partie 3 par la classe F</vt:lpstr>
      <vt:lpstr>écriture classe D partie 4</vt:lpstr>
      <vt:lpstr>illustration de la partie 4 par la classe A</vt:lpstr>
      <vt:lpstr>écriture classe C partie 5</vt:lpstr>
      <vt:lpstr>illustration de la partie 5 par la classe E</vt:lpstr>
      <vt:lpstr>écriture classe C partie 6</vt:lpstr>
      <vt:lpstr>illustration de la partie 6 par la classe D</vt:lpstr>
      <vt:lpstr>écriture classe F partie 7</vt:lpstr>
      <vt:lpstr>illustration de la partie 7  par la classe A</vt:lpstr>
      <vt:lpstr>écriture classe F partie 8</vt:lpstr>
      <vt:lpstr>illustration de la partie 8  par la classe D</vt:lpstr>
      <vt:lpstr>écriture classe E partie 9</vt:lpstr>
      <vt:lpstr>illustration de la partie 9  par la classe F</vt:lpstr>
      <vt:lpstr>écriture classe E partie 10</vt:lpstr>
      <vt:lpstr>illustration de la partie 10  par la classe C</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HP</dc:creator>
  <cp:lastModifiedBy>OUAFAA LOURAGLI</cp:lastModifiedBy>
  <cp:revision>7</cp:revision>
  <dcterms:modified xsi:type="dcterms:W3CDTF">2023-06-15T09:02:19Z</dcterms:modified>
</cp:coreProperties>
</file>